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67" r:id="rId5"/>
    <p:sldId id="452" r:id="rId6"/>
    <p:sldId id="438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54" r:id="rId22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9D2F37-3A0E-9F76-54F8-A45AE0C7A256}" name="Matt Baker" initials="MB" userId="S::MBaker4@mdot.state.md.us::d45d566b-ef64-45c2-a5a1-2b5b2383de82" providerId="AD"/>
  <p188:author id="{0C046B3D-5D1E-675B-FF1A-4A1CAFE7A2AE}" name="David Schlie" initials="DS" userId="S::DSchlie@mdot.state.md.us::85dce086-3690-48f2-9c92-985b96283ef4" providerId="AD"/>
  <p188:author id="{2A7C7377-0C06-2CFE-FC77-DB681EF7D429}" name="Eric Beckett" initials="EB" userId="S::ebeckett@mdot.state.md.us::3c236ea9-00c9-43e1-bed2-dc48c36c62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899"/>
    <a:srgbClr val="DCF1F5"/>
    <a:srgbClr val="F3AA41"/>
    <a:srgbClr val="DB8035"/>
    <a:srgbClr val="C4220D"/>
    <a:srgbClr val="A0A397"/>
    <a:srgbClr val="E5D5CD"/>
    <a:srgbClr val="3A928A"/>
    <a:srgbClr val="A6C850"/>
    <a:srgbClr val="0C7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6357" autoAdjust="0"/>
  </p:normalViewPr>
  <p:slideViewPr>
    <p:cSldViewPr snapToGrid="0" showGuides="1">
      <p:cViewPr varScale="1">
        <p:scale>
          <a:sx n="159" d="100"/>
          <a:sy n="159" d="100"/>
        </p:scale>
        <p:origin x="612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14"/>
    </p:cViewPr>
  </p:sorterViewPr>
  <p:notesViewPr>
    <p:cSldViewPr snapToGrid="0" showGuides="1">
      <p:cViewPr varScale="1">
        <p:scale>
          <a:sx n="102" d="100"/>
          <a:sy n="102" d="100"/>
        </p:scale>
        <p:origin x="352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11699" cy="463407"/>
          </a:xfrm>
          <a:prstGeom prst="rect">
            <a:avLst/>
          </a:prstGeom>
        </p:spPr>
        <p:txBody>
          <a:bodyPr vert="horz" lIns="92459" tIns="46230" rIns="92459" bIns="4623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0" y="3"/>
            <a:ext cx="3011699" cy="463407"/>
          </a:xfrm>
          <a:prstGeom prst="rect">
            <a:avLst/>
          </a:prstGeom>
        </p:spPr>
        <p:txBody>
          <a:bodyPr vert="horz" lIns="92459" tIns="46230" rIns="92459" bIns="46230" rtlCol="0"/>
          <a:lstStyle>
            <a:lvl1pPr algn="r">
              <a:defRPr sz="1200"/>
            </a:lvl1pPr>
          </a:lstStyle>
          <a:p>
            <a:fld id="{1D4E5B66-4B27-4FE3-9065-6B8E4B55BD0D}" type="datetimeFigureOut">
              <a:rPr lang="en-US" smtClean="0"/>
              <a:t>03/22/2024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70"/>
            <a:ext cx="3011699" cy="463406"/>
          </a:xfrm>
          <a:prstGeom prst="rect">
            <a:avLst/>
          </a:prstGeom>
        </p:spPr>
        <p:txBody>
          <a:bodyPr vert="horz" lIns="92459" tIns="46230" rIns="92459" bIns="4623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0" y="8772670"/>
            <a:ext cx="3011699" cy="463406"/>
          </a:xfrm>
          <a:prstGeom prst="rect">
            <a:avLst/>
          </a:prstGeom>
        </p:spPr>
        <p:txBody>
          <a:bodyPr vert="horz" lIns="92459" tIns="46230" rIns="92459" bIns="46230" rtlCol="0" anchor="b"/>
          <a:lstStyle>
            <a:lvl1pPr algn="r">
              <a:defRPr sz="1200"/>
            </a:lvl1pPr>
          </a:lstStyle>
          <a:p>
            <a:fld id="{1BDC4D51-3A5A-4A2C-AD97-C18EC316CF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02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11699" cy="463407"/>
          </a:xfrm>
          <a:prstGeom prst="rect">
            <a:avLst/>
          </a:prstGeom>
        </p:spPr>
        <p:txBody>
          <a:bodyPr vert="horz" lIns="92459" tIns="46230" rIns="92459" bIns="4623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0" y="3"/>
            <a:ext cx="3011699" cy="463407"/>
          </a:xfrm>
          <a:prstGeom prst="rect">
            <a:avLst/>
          </a:prstGeom>
        </p:spPr>
        <p:txBody>
          <a:bodyPr vert="horz" lIns="92459" tIns="46230" rIns="92459" bIns="46230" rtlCol="0"/>
          <a:lstStyle>
            <a:lvl1pPr algn="r">
              <a:defRPr sz="1200"/>
            </a:lvl1pPr>
          </a:lstStyle>
          <a:p>
            <a:fld id="{E2F0FCC4-9221-4A70-9E59-E6884CD44511}" type="datetimeFigureOut">
              <a:rPr lang="en-US" smtClean="0"/>
              <a:t>03/22/2024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9" tIns="46230" rIns="92459" bIns="4623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3"/>
            <a:ext cx="5560060" cy="3636705"/>
          </a:xfrm>
          <a:prstGeom prst="rect">
            <a:avLst/>
          </a:prstGeom>
        </p:spPr>
        <p:txBody>
          <a:bodyPr vert="horz" lIns="92459" tIns="46230" rIns="92459" bIns="4623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70"/>
            <a:ext cx="3011699" cy="463406"/>
          </a:xfrm>
          <a:prstGeom prst="rect">
            <a:avLst/>
          </a:prstGeom>
        </p:spPr>
        <p:txBody>
          <a:bodyPr vert="horz" lIns="92459" tIns="46230" rIns="92459" bIns="4623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72670"/>
            <a:ext cx="3011699" cy="463406"/>
          </a:xfrm>
          <a:prstGeom prst="rect">
            <a:avLst/>
          </a:prstGeom>
        </p:spPr>
        <p:txBody>
          <a:bodyPr vert="horz" lIns="92459" tIns="46230" rIns="92459" bIns="46230" rtlCol="0" anchor="b"/>
          <a:lstStyle>
            <a:lvl1pPr algn="r">
              <a:defRPr sz="1200"/>
            </a:lvl1pPr>
          </a:lstStyle>
          <a:p>
            <a:fld id="{7E0C58F7-88A6-4370-8D7E-6F9082687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9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92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644EB-4870-C476-1AA5-9A090F478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809D5-56D4-B64E-C376-3AC6DBEAB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D7AC2-E7BC-9A70-4831-33478DEB3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9008B-6A85-2418-E189-20ED7106D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34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644EB-4870-C476-1AA5-9A090F478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809D5-56D4-B64E-C376-3AC6DBEAB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D7AC2-E7BC-9A70-4831-33478DEB3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9008B-6A85-2418-E189-20ED7106D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7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644EB-4870-C476-1AA5-9A090F478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809D5-56D4-B64E-C376-3AC6DBEAB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D7AC2-E7BC-9A70-4831-33478DEB3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9008B-6A85-2418-E189-20ED7106D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34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644EB-4870-C476-1AA5-9A090F478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809D5-56D4-B64E-C376-3AC6DBEAB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D7AC2-E7BC-9A70-4831-33478DEB3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9008B-6A85-2418-E189-20ED7106D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81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644EB-4870-C476-1AA5-9A090F478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809D5-56D4-B64E-C376-3AC6DBEAB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D7AC2-E7BC-9A70-4831-33478DEB3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9008B-6A85-2418-E189-20ED7106D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49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644EB-4870-C476-1AA5-9A090F478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809D5-56D4-B64E-C376-3AC6DBEAB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D7AC2-E7BC-9A70-4831-33478DEB3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9008B-6A85-2418-E189-20ED7106D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87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644EB-4870-C476-1AA5-9A090F478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809D5-56D4-B64E-C376-3AC6DBEAB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D7AC2-E7BC-9A70-4831-33478DEB3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9008B-6A85-2418-E189-20ED7106D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87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644EB-4870-C476-1AA5-9A090F478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809D5-56D4-B64E-C376-3AC6DBEAB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D7AC2-E7BC-9A70-4831-33478DEB3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9008B-6A85-2418-E189-20ED7106D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32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644EB-4870-C476-1AA5-9A090F478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809D5-56D4-B64E-C376-3AC6DBEAB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D7AC2-E7BC-9A70-4831-33478DEB3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9008B-6A85-2418-E189-20ED7106D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92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69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644EB-4870-C476-1AA5-9A090F478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809D5-56D4-B64E-C376-3AC6DBEAB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D7AC2-E7BC-9A70-4831-33478DEB3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9008B-6A85-2418-E189-20ED7106D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17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644EB-4870-C476-1AA5-9A090F478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809D5-56D4-B64E-C376-3AC6DBEAB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D7AC2-E7BC-9A70-4831-33478DEB3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9008B-6A85-2418-E189-20ED7106D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30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644EB-4870-C476-1AA5-9A090F478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809D5-56D4-B64E-C376-3AC6DBEAB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D7AC2-E7BC-9A70-4831-33478DEB3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9008B-6A85-2418-E189-20ED7106D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9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644EB-4870-C476-1AA5-9A090F478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809D5-56D4-B64E-C376-3AC6DBEAB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D7AC2-E7BC-9A70-4831-33478DEB3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9008B-6A85-2418-E189-20ED7106D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36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644EB-4870-C476-1AA5-9A090F478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809D5-56D4-B64E-C376-3AC6DBEAB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D7AC2-E7BC-9A70-4831-33478DEB3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9008B-6A85-2418-E189-20ED7106D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96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644EB-4870-C476-1AA5-9A090F478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809D5-56D4-B64E-C376-3AC6DBEAB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D7AC2-E7BC-9A70-4831-33478DEB3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9008B-6A85-2418-E189-20ED7106D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40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644EB-4870-C476-1AA5-9A090F478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809D5-56D4-B64E-C376-3AC6DBEAB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D7AC2-E7BC-9A70-4831-33478DEB3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9008B-6A85-2418-E189-20ED7106D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C58F7-88A6-4370-8D7E-6F9082687FD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27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7730" y="2648701"/>
            <a:ext cx="11341503" cy="182509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MARYLAND’s </a:t>
            </a:r>
            <a:br>
              <a:rPr lang="en-US" dirty="0"/>
            </a:br>
            <a:r>
              <a:rPr lang="en-US" dirty="0"/>
              <a:t>Transportation ALTERNATIVES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7731" y="4477497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A51E3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June 30,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7731" y="6142597"/>
            <a:ext cx="6400800" cy="365125"/>
          </a:xfrm>
          <a:prstGeom prst="rect">
            <a:avLst/>
          </a:prstGeom>
        </p:spPr>
        <p:txBody>
          <a:bodyPr/>
          <a:lstStyle>
            <a:lvl1pPr>
              <a:defRPr sz="1100" b="1" i="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4B80F-7B74-437B-B1C1-479CF2048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731" y="97075"/>
            <a:ext cx="9147067" cy="13746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401338" y="1486829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2279541"/>
            <a:ext cx="10820400" cy="4064109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r>
              <a:rPr lang="en-US" dirty="0"/>
              <a:t>All social media posts and official agency comments are released through Office of Communications (OC)</a:t>
            </a:r>
          </a:p>
          <a:p>
            <a:pPr lvl="1"/>
            <a:r>
              <a:rPr lang="en-US" dirty="0"/>
              <a:t>OC is the only office with permission to create and maintain SHA’s social media presence and use of the SHA Logo</a:t>
            </a:r>
          </a:p>
          <a:p>
            <a:r>
              <a:rPr lang="en-US" dirty="0"/>
              <a:t>Personal Accounts</a:t>
            </a:r>
          </a:p>
          <a:p>
            <a:pPr lvl="1"/>
            <a:r>
              <a:rPr lang="en-US" dirty="0"/>
              <a:t>Photos taken or documents created by SHA employees during the performance of their work duties are considered work products.</a:t>
            </a:r>
          </a:p>
          <a:p>
            <a:pPr lvl="1"/>
            <a:r>
              <a:rPr lang="en-US" dirty="0"/>
              <a:t>Should not post work products on personal social media unless coordinated with OC in advance.</a:t>
            </a:r>
          </a:p>
          <a:p>
            <a:pPr lvl="1"/>
            <a:r>
              <a:rPr lang="en-US" dirty="0"/>
              <a:t>Individuals should not respond on behalf of SHA</a:t>
            </a:r>
          </a:p>
          <a:p>
            <a:pPr lvl="1"/>
            <a:r>
              <a:rPr lang="en-US" dirty="0"/>
              <a:t>No agency or program logos may be used on personal sites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346102"/>
            <a:ext cx="8610600" cy="696114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 Black" panose="020B0A04020102020204" pitchFamily="34" charset="0"/>
              </a:rPr>
              <a:t>Social Media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ta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2194559"/>
            <a:ext cx="5334000" cy="402412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Federal reimbursable grant program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Eligible improvements</a:t>
            </a:r>
          </a:p>
          <a:p>
            <a:pPr lvl="1"/>
            <a:r>
              <a:rPr lang="en-US" dirty="0"/>
              <a:t>Bike/ped facilities</a:t>
            </a:r>
          </a:p>
          <a:p>
            <a:pPr lvl="1"/>
            <a:r>
              <a:rPr lang="en-US" dirty="0"/>
              <a:t>Historic infrastructure restoration</a:t>
            </a:r>
          </a:p>
          <a:p>
            <a:pPr lvl="1"/>
            <a:r>
              <a:rPr lang="en-US" dirty="0"/>
              <a:t>Highway runoff mitigation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Eligible applicants</a:t>
            </a:r>
          </a:p>
          <a:p>
            <a:pPr lvl="1"/>
            <a:r>
              <a:rPr lang="en-US" dirty="0"/>
              <a:t>Local governments</a:t>
            </a:r>
          </a:p>
          <a:p>
            <a:pPr lvl="1"/>
            <a:r>
              <a:rPr lang="en-US" dirty="0"/>
              <a:t>Transit agencies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194559"/>
            <a:ext cx="5334000" cy="4024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Sponsor responsibilities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1524000"/>
            <a:ext cx="6510618" cy="469468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1524000"/>
            <a:ext cx="3644962" cy="469468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2536062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22920" y="1408769"/>
            <a:ext cx="8610599" cy="13038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66" y="1362727"/>
            <a:ext cx="10905479" cy="13304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Maryland</a:t>
            </a:r>
            <a:br>
              <a:rPr lang="en-US" dirty="0"/>
            </a:br>
            <a:r>
              <a:rPr lang="en-US" dirty="0"/>
              <a:t>TRANSPORTATION ALTERNATIVES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87267"/>
            <a:ext cx="10820400" cy="3853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3857AB-8CD7-4353-9050-D89D5E7635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749774" y="5783304"/>
            <a:ext cx="1300976" cy="782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60" r:id="rId8"/>
    <p:sldLayoutId id="2147483667" r:id="rId9"/>
    <p:sldLayoutId id="2147483668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 cap="all" baseline="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51E36"/>
        </a:buClr>
        <a:buSzPct val="125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51E36"/>
        </a:buClr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51E36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51E36"/>
        </a:buClr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51E36"/>
        </a:buClr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4.JP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476" y="1777999"/>
            <a:ext cx="11959524" cy="46949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r>
              <a:rPr lang="en-US" sz="4400" b="1" dirty="0"/>
              <a:t>  </a:t>
            </a:r>
            <a:br>
              <a:rPr lang="en-US" sz="4400" b="1" dirty="0"/>
            </a:br>
            <a:r>
              <a:rPr lang="en-US" sz="4400" b="1" dirty="0">
                <a:solidFill>
                  <a:srgbClr val="002060"/>
                </a:solidFill>
                <a:latin typeface="Century Gothic"/>
              </a:rPr>
              <a:t>Strategic Highway Safety Plan Meeting</a:t>
            </a:r>
            <a:br>
              <a:rPr lang="en-US" sz="4400" b="1" dirty="0">
                <a:solidFill>
                  <a:srgbClr val="002060"/>
                </a:solidFill>
                <a:latin typeface="Century Gothic"/>
              </a:rPr>
            </a:br>
            <a:br>
              <a:rPr lang="en-US" sz="4400" b="1" dirty="0"/>
            </a:br>
            <a:r>
              <a:rPr lang="en-US" sz="4400" b="1" cap="small" dirty="0">
                <a:ea typeface="Calibri" panose="020F0502020204030204" pitchFamily="34" charset="0"/>
              </a:rPr>
              <a:t>SAFE SYSTEMS APPROACH</a:t>
            </a:r>
            <a:br>
              <a:rPr lang="en-US" b="1" dirty="0">
                <a:solidFill>
                  <a:schemeClr val="tx1"/>
                </a:solidFill>
                <a:latin typeface="Century Gothic"/>
              </a:rPr>
            </a:br>
            <a:br>
              <a:rPr lang="en-US" sz="4400" b="1" dirty="0">
                <a:solidFill>
                  <a:srgbClr val="002060"/>
                </a:solidFill>
              </a:rPr>
            </a:br>
            <a:br>
              <a:rPr lang="en-US" b="1" dirty="0">
                <a:solidFill>
                  <a:schemeClr val="tx1"/>
                </a:solidFill>
                <a:latin typeface="Century Gothic"/>
              </a:rPr>
            </a:br>
            <a:br>
              <a:rPr lang="en-US" b="1" dirty="0">
                <a:solidFill>
                  <a:schemeClr val="tx1"/>
                </a:solidFill>
                <a:latin typeface="Century Gothic"/>
              </a:rPr>
            </a:br>
            <a:endParaRPr lang="EN-US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555" y="5582804"/>
            <a:ext cx="5688889" cy="16166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entury Gothic"/>
              </a:rPr>
              <a:t>March 22,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90E3A-9171-8587-FC9C-4208D03A937C}"/>
              </a:ext>
            </a:extLst>
          </p:cNvPr>
          <p:cNvSpPr txBox="1"/>
          <p:nvPr/>
        </p:nvSpPr>
        <p:spPr>
          <a:xfrm>
            <a:off x="10650681" y="6295404"/>
            <a:ext cx="1662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Joe Moges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9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8298D-CED9-2D10-7BE2-8AC5384E7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F1B0CD-93A1-574D-92D3-4BF369984A8F}"/>
              </a:ext>
            </a:extLst>
          </p:cNvPr>
          <p:cNvSpPr txBox="1"/>
          <p:nvPr/>
        </p:nvSpPr>
        <p:spPr>
          <a:xfrm>
            <a:off x="5884610" y="2225314"/>
            <a:ext cx="567476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>
              <a:buSzPct val="135000"/>
              <a:buBlip>
                <a:blip r:embed="rId3"/>
              </a:buBlip>
            </a:pPr>
            <a:r>
              <a:rPr lang="en-US" sz="2600" dirty="0"/>
              <a:t>Proactive tools should be used to identify and address safety issues in the transportation system, rather than waiting for crashes to occur and reacting afterwards.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F0EDD-9ACA-3E58-51F1-A0975C2B4A2C}"/>
              </a:ext>
            </a:extLst>
          </p:cNvPr>
          <p:cNvSpPr txBox="1">
            <a:spLocks/>
          </p:cNvSpPr>
          <p:nvPr/>
        </p:nvSpPr>
        <p:spPr>
          <a:xfrm>
            <a:off x="770562" y="228600"/>
            <a:ext cx="10921428" cy="1271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0" kern="1200" cap="all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343434"/>
                </a:solidFill>
              </a:rPr>
              <a:t>Principles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Safety is Proactive</a:t>
            </a:r>
          </a:p>
          <a:p>
            <a:pPr algn="ctr"/>
            <a:endParaRPr lang="EN-US" b="1" dirty="0">
              <a:solidFill>
                <a:srgbClr val="34343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103AAE-22CE-B704-424C-DC6A908A1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2182505"/>
            <a:ext cx="5109086" cy="287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12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8298D-CED9-2D10-7BE2-8AC5384E7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F1B0CD-93A1-574D-92D3-4BF369984A8F}"/>
              </a:ext>
            </a:extLst>
          </p:cNvPr>
          <p:cNvSpPr txBox="1"/>
          <p:nvPr/>
        </p:nvSpPr>
        <p:spPr>
          <a:xfrm>
            <a:off x="645827" y="1612814"/>
            <a:ext cx="1129551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>
              <a:buSzPct val="135000"/>
              <a:buBlip>
                <a:blip r:embed="rId3"/>
              </a:buBlip>
            </a:pPr>
            <a:r>
              <a:rPr lang="en-US" sz="2600" dirty="0"/>
              <a:t>Reducing risks requires that all parts of the transportation system be strengthened, so that if one part fails, the other parts still protect people.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917F42-DA5F-41FA-C0A2-4EFB0D9247B8}"/>
              </a:ext>
            </a:extLst>
          </p:cNvPr>
          <p:cNvSpPr txBox="1">
            <a:spLocks/>
          </p:cNvSpPr>
          <p:nvPr/>
        </p:nvSpPr>
        <p:spPr>
          <a:xfrm>
            <a:off x="770562" y="228600"/>
            <a:ext cx="10921428" cy="1271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0" kern="1200" cap="all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343434"/>
                </a:solidFill>
              </a:rPr>
              <a:t>Principles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Redundancy is Crucial</a:t>
            </a:r>
          </a:p>
          <a:p>
            <a:pPr algn="ctr"/>
            <a:endParaRPr lang="EN-US" b="1" dirty="0">
              <a:solidFill>
                <a:srgbClr val="343434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34AEA9-755B-3AFA-6903-5B74C1BB5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188" y="3018674"/>
            <a:ext cx="82581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70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8298D-CED9-2D10-7BE2-8AC5384E7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EF00CF-4D01-F77E-4EC9-0757570FC453}"/>
              </a:ext>
            </a:extLst>
          </p:cNvPr>
          <p:cNvSpPr txBox="1">
            <a:spLocks/>
          </p:cNvSpPr>
          <p:nvPr/>
        </p:nvSpPr>
        <p:spPr>
          <a:xfrm>
            <a:off x="770562" y="228600"/>
            <a:ext cx="10921428" cy="696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0" kern="1200" cap="all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343434"/>
                </a:solidFill>
              </a:rPr>
              <a:t>objectives</a:t>
            </a:r>
            <a:endParaRPr lang="EN-US" b="1" dirty="0">
              <a:solidFill>
                <a:srgbClr val="34343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1B0CD-93A1-574D-92D3-4BF369984A8F}"/>
              </a:ext>
            </a:extLst>
          </p:cNvPr>
          <p:cNvSpPr txBox="1"/>
          <p:nvPr/>
        </p:nvSpPr>
        <p:spPr>
          <a:xfrm>
            <a:off x="6517239" y="2520929"/>
            <a:ext cx="567476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>
              <a:buSzPct val="135000"/>
              <a:buBlip>
                <a:blip r:embed="rId3"/>
              </a:buBlip>
            </a:pPr>
            <a:r>
              <a:rPr lang="en-US" sz="2600" dirty="0"/>
              <a:t>Safer People</a:t>
            </a:r>
          </a:p>
          <a:p>
            <a:pPr marL="461963" indent="-461963">
              <a:buSzPct val="135000"/>
              <a:buBlip>
                <a:blip r:embed="rId3"/>
              </a:buBlip>
            </a:pPr>
            <a:r>
              <a:rPr lang="en-US" sz="2600" dirty="0"/>
              <a:t>Safer Roads</a:t>
            </a:r>
          </a:p>
          <a:p>
            <a:pPr marL="461963" indent="-461963">
              <a:buSzPct val="135000"/>
              <a:buBlip>
                <a:blip r:embed="rId3"/>
              </a:buBlip>
            </a:pPr>
            <a:r>
              <a:rPr lang="en-US" sz="2600" dirty="0"/>
              <a:t>Safer Vehicles</a:t>
            </a:r>
          </a:p>
          <a:p>
            <a:pPr marL="461963" indent="-461963">
              <a:buSzPct val="135000"/>
              <a:buBlip>
                <a:blip r:embed="rId3"/>
              </a:buBlip>
            </a:pPr>
            <a:r>
              <a:rPr lang="en-US" sz="2600" dirty="0"/>
              <a:t>Safer Speeds</a:t>
            </a:r>
          </a:p>
          <a:p>
            <a:pPr marL="461963" indent="-461963">
              <a:buSzPct val="135000"/>
              <a:buBlip>
                <a:blip r:embed="rId3"/>
              </a:buBlip>
            </a:pPr>
            <a:r>
              <a:rPr lang="en-US" sz="2600" dirty="0"/>
              <a:t>Post-Crash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FCEB9-35FE-4EAB-2BB5-07D87C095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080" y="1302518"/>
            <a:ext cx="4219254" cy="42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50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8298D-CED9-2D10-7BE2-8AC5384E7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EF00CF-4D01-F77E-4EC9-0757570FC453}"/>
              </a:ext>
            </a:extLst>
          </p:cNvPr>
          <p:cNvSpPr txBox="1">
            <a:spLocks/>
          </p:cNvSpPr>
          <p:nvPr/>
        </p:nvSpPr>
        <p:spPr>
          <a:xfrm>
            <a:off x="770562" y="228600"/>
            <a:ext cx="10921428" cy="696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0" kern="1200" cap="all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343434"/>
                </a:solidFill>
              </a:rPr>
              <a:t>Objectives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Safer People</a:t>
            </a:r>
          </a:p>
          <a:p>
            <a:pPr algn="ctr"/>
            <a:endParaRPr lang="EN-US" b="1" dirty="0">
              <a:solidFill>
                <a:srgbClr val="34343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1B0CD-93A1-574D-92D3-4BF369984A8F}"/>
              </a:ext>
            </a:extLst>
          </p:cNvPr>
          <p:cNvSpPr txBox="1"/>
          <p:nvPr/>
        </p:nvSpPr>
        <p:spPr>
          <a:xfrm>
            <a:off x="116439" y="1708129"/>
            <a:ext cx="567476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>
              <a:buSzPct val="135000"/>
              <a:buBlip>
                <a:blip r:embed="rId3"/>
              </a:buBlip>
            </a:pPr>
            <a:r>
              <a:rPr lang="en-US" sz="2600" dirty="0"/>
              <a:t>Encourage safe, responsible driving and behavior by people who use our roads and create conditions that prioritize their ability to reach their destination unharmed.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8E63F-EAC3-BA06-2B82-6814AF49DFC4}"/>
              </a:ext>
            </a:extLst>
          </p:cNvPr>
          <p:cNvSpPr txBox="1"/>
          <p:nvPr/>
        </p:nvSpPr>
        <p:spPr>
          <a:xfrm>
            <a:off x="6019800" y="1708129"/>
            <a:ext cx="61722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>
              <a:buSzPct val="135000"/>
              <a:buBlip>
                <a:blip r:embed="rId3"/>
              </a:buBlip>
            </a:pPr>
            <a:r>
              <a:rPr lang="en-US" sz="2600" dirty="0"/>
              <a:t>Behavioral Safety Factors</a:t>
            </a:r>
          </a:p>
          <a:p>
            <a:pPr marL="919163" lvl="1" indent="-461963">
              <a:buSzPct val="135000"/>
              <a:buFont typeface="Arial" panose="020B0604020202020204" pitchFamily="34" charset="0"/>
              <a:buChar char="•"/>
            </a:pPr>
            <a:r>
              <a:rPr lang="en-US" sz="2600" dirty="0"/>
              <a:t>People in motor vehicles not wearing seat belts</a:t>
            </a:r>
          </a:p>
          <a:p>
            <a:pPr marL="919163" lvl="1" indent="-461963">
              <a:buSzPct val="135000"/>
              <a:buFont typeface="Arial" panose="020B0604020202020204" pitchFamily="34" charset="0"/>
              <a:buChar char="•"/>
            </a:pPr>
            <a:r>
              <a:rPr lang="en-US" sz="2600" dirty="0"/>
              <a:t>Driving while impaired from alcohol</a:t>
            </a:r>
          </a:p>
          <a:p>
            <a:pPr marL="919163" lvl="1" indent="-461963">
              <a:buSzPct val="135000"/>
              <a:buFont typeface="Arial" panose="020B0604020202020204" pitchFamily="34" charset="0"/>
              <a:buChar char="•"/>
            </a:pPr>
            <a:r>
              <a:rPr lang="en-US" sz="2600" dirty="0"/>
              <a:t>Speeding</a:t>
            </a:r>
          </a:p>
        </p:txBody>
      </p:sp>
    </p:spTree>
    <p:extLst>
      <p:ext uri="{BB962C8B-B14F-4D97-AF65-F5344CB8AC3E}">
        <p14:creationId xmlns:p14="http://schemas.microsoft.com/office/powerpoint/2010/main" val="107093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8298D-CED9-2D10-7BE2-8AC5384E7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EF00CF-4D01-F77E-4EC9-0757570FC453}"/>
              </a:ext>
            </a:extLst>
          </p:cNvPr>
          <p:cNvSpPr txBox="1">
            <a:spLocks/>
          </p:cNvSpPr>
          <p:nvPr/>
        </p:nvSpPr>
        <p:spPr>
          <a:xfrm>
            <a:off x="770562" y="228600"/>
            <a:ext cx="10921428" cy="696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0" kern="1200" cap="all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343434"/>
                </a:solidFill>
              </a:rPr>
              <a:t>Objectives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Safer vehicles</a:t>
            </a:r>
          </a:p>
          <a:p>
            <a:pPr algn="ctr"/>
            <a:endParaRPr lang="EN-US" b="1" dirty="0">
              <a:solidFill>
                <a:srgbClr val="34343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1B0CD-93A1-574D-92D3-4BF369984A8F}"/>
              </a:ext>
            </a:extLst>
          </p:cNvPr>
          <p:cNvSpPr txBox="1"/>
          <p:nvPr/>
        </p:nvSpPr>
        <p:spPr>
          <a:xfrm>
            <a:off x="116439" y="1708129"/>
            <a:ext cx="567476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>
              <a:buSzPct val="135000"/>
              <a:buBlip>
                <a:blip r:embed="rId3"/>
              </a:buBlip>
            </a:pPr>
            <a:r>
              <a:rPr lang="en-US" sz="2600" dirty="0"/>
              <a:t>Expand the availability of vehicle systems and features that help to prevent crashes and minimize the impact of crashes on both occupants and non-occupants.</a:t>
            </a:r>
          </a:p>
        </p:txBody>
      </p:sp>
      <p:pic>
        <p:nvPicPr>
          <p:cNvPr id="3074" name="Picture 2" descr="Smart cars - Infineon Technologies">
            <a:extLst>
              <a:ext uri="{FF2B5EF4-FFF2-40B4-BE49-F238E27FC236}">
                <a16:creationId xmlns:a16="http://schemas.microsoft.com/office/drawing/2014/main" id="{70B30734-E4BA-83F0-FB5B-5E4C1F686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527" y="1617676"/>
            <a:ext cx="4838893" cy="363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419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8298D-CED9-2D10-7BE2-8AC5384E7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EF00CF-4D01-F77E-4EC9-0757570FC453}"/>
              </a:ext>
            </a:extLst>
          </p:cNvPr>
          <p:cNvSpPr txBox="1">
            <a:spLocks/>
          </p:cNvSpPr>
          <p:nvPr/>
        </p:nvSpPr>
        <p:spPr>
          <a:xfrm>
            <a:off x="770562" y="228600"/>
            <a:ext cx="10921428" cy="696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0" kern="1200" cap="all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343434"/>
                </a:solidFill>
              </a:rPr>
              <a:t>Objectives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Safer speeds</a:t>
            </a:r>
          </a:p>
          <a:p>
            <a:pPr algn="ctr"/>
            <a:endParaRPr lang="EN-US" b="1" dirty="0">
              <a:solidFill>
                <a:srgbClr val="34343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1B0CD-93A1-574D-92D3-4BF369984A8F}"/>
              </a:ext>
            </a:extLst>
          </p:cNvPr>
          <p:cNvSpPr txBox="1"/>
          <p:nvPr/>
        </p:nvSpPr>
        <p:spPr>
          <a:xfrm>
            <a:off x="116439" y="1708129"/>
            <a:ext cx="567476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>
              <a:buSzPct val="135000"/>
              <a:buBlip>
                <a:blip r:embed="rId3"/>
              </a:buBlip>
            </a:pPr>
            <a:r>
              <a:rPr lang="en-US" sz="2600" dirty="0"/>
              <a:t>Promote safer speeds in all roadway environments through a combination of thoughtful, equitable, context-appropriate roadway design, targeted education, outreach campaigns, and enforcement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8E63F-EAC3-BA06-2B82-6814AF49DFC4}"/>
              </a:ext>
            </a:extLst>
          </p:cNvPr>
          <p:cNvSpPr txBox="1"/>
          <p:nvPr/>
        </p:nvSpPr>
        <p:spPr>
          <a:xfrm>
            <a:off x="5903361" y="1614996"/>
            <a:ext cx="61722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>
              <a:buSzPct val="135000"/>
              <a:buBlip>
                <a:blip r:embed="rId3"/>
              </a:buBlip>
            </a:pPr>
            <a:r>
              <a:rPr lang="en-US" sz="2600" dirty="0"/>
              <a:t>Impact Speed and a Pedestrian’s Risk of Death</a:t>
            </a:r>
          </a:p>
        </p:txBody>
      </p:sp>
      <p:pic>
        <p:nvPicPr>
          <p:cNvPr id="2050" name="Picture 2" descr="pedestrian risk by speed chart">
            <a:extLst>
              <a:ext uri="{FF2B5EF4-FFF2-40B4-BE49-F238E27FC236}">
                <a16:creationId xmlns:a16="http://schemas.microsoft.com/office/drawing/2014/main" id="{D9D83646-18F7-AD7E-C4F3-D91238407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61" y="3107034"/>
            <a:ext cx="6050776" cy="162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559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8298D-CED9-2D10-7BE2-8AC5384E7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EF00CF-4D01-F77E-4EC9-0757570FC453}"/>
              </a:ext>
            </a:extLst>
          </p:cNvPr>
          <p:cNvSpPr txBox="1">
            <a:spLocks/>
          </p:cNvSpPr>
          <p:nvPr/>
        </p:nvSpPr>
        <p:spPr>
          <a:xfrm>
            <a:off x="770562" y="228600"/>
            <a:ext cx="10921428" cy="696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0" kern="1200" cap="all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343434"/>
                </a:solidFill>
              </a:rPr>
              <a:t>Objectives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Safer roads</a:t>
            </a:r>
          </a:p>
          <a:p>
            <a:pPr algn="ctr"/>
            <a:endParaRPr lang="EN-US" b="1" dirty="0">
              <a:solidFill>
                <a:srgbClr val="34343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1B0CD-93A1-574D-92D3-4BF369984A8F}"/>
              </a:ext>
            </a:extLst>
          </p:cNvPr>
          <p:cNvSpPr txBox="1"/>
          <p:nvPr/>
        </p:nvSpPr>
        <p:spPr>
          <a:xfrm>
            <a:off x="116439" y="1708129"/>
            <a:ext cx="1218095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>
              <a:buSzPct val="135000"/>
              <a:buBlip>
                <a:blip r:embed="rId3"/>
              </a:buBlip>
            </a:pPr>
            <a:r>
              <a:rPr lang="en-US" sz="2600" dirty="0"/>
              <a:t>Design roadway environments to mitigate human mistakes and account for injury tolerances, to encourage safer behaviors, and to facilitate safe travel by the most vulnerable users.</a:t>
            </a:r>
          </a:p>
        </p:txBody>
      </p:sp>
      <p:pic>
        <p:nvPicPr>
          <p:cNvPr id="5122" name="Picture 2" descr="An icon of a person crossing a lighted crosswalk that's marked with a pedestrian crossing sign.">
            <a:extLst>
              <a:ext uri="{FF2B5EF4-FFF2-40B4-BE49-F238E27FC236}">
                <a16:creationId xmlns:a16="http://schemas.microsoft.com/office/drawing/2014/main" id="{9749EA2F-CE05-1460-9825-332A5A3F8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2" y="3273800"/>
            <a:ext cx="937901" cy="9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n icon of a person crossing the street in a crosswalk at a median.">
            <a:extLst>
              <a:ext uri="{FF2B5EF4-FFF2-40B4-BE49-F238E27FC236}">
                <a16:creationId xmlns:a16="http://schemas.microsoft.com/office/drawing/2014/main" id="{216732BD-2083-F3DE-A975-CD98420FD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45" y="3315255"/>
            <a:ext cx="937901" cy="9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n icon of a bicycle lane that's separated from road traffic.">
            <a:extLst>
              <a:ext uri="{FF2B5EF4-FFF2-40B4-BE49-F238E27FC236}">
                <a16:creationId xmlns:a16="http://schemas.microsoft.com/office/drawing/2014/main" id="{9B03427F-CE4E-7AC1-6542-50C312081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15" y="3315255"/>
            <a:ext cx="937901" cy="9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n icon of rumble strips on a roadway.">
            <a:extLst>
              <a:ext uri="{FF2B5EF4-FFF2-40B4-BE49-F238E27FC236}">
                <a16:creationId xmlns:a16="http://schemas.microsoft.com/office/drawing/2014/main" id="{F37EC016-ED28-D318-A340-D3961610D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524" y="3320705"/>
            <a:ext cx="937901" cy="9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ppropriate Speed Limits for all Road User">
            <a:extLst>
              <a:ext uri="{FF2B5EF4-FFF2-40B4-BE49-F238E27FC236}">
                <a16:creationId xmlns:a16="http://schemas.microsoft.com/office/drawing/2014/main" id="{530BF4C0-AAA6-E662-C4ED-C8E3B9A39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001" y="3347126"/>
            <a:ext cx="937901" cy="9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Speed Safety Camera Icon">
            <a:extLst>
              <a:ext uri="{FF2B5EF4-FFF2-40B4-BE49-F238E27FC236}">
                <a16:creationId xmlns:a16="http://schemas.microsoft.com/office/drawing/2014/main" id="{0042D8C6-C482-01CA-16E3-26BF95ECC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340" y="3354114"/>
            <a:ext cx="937901" cy="9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Speed Limit 55 ">
            <a:extLst>
              <a:ext uri="{FF2B5EF4-FFF2-40B4-BE49-F238E27FC236}">
                <a16:creationId xmlns:a16="http://schemas.microsoft.com/office/drawing/2014/main" id="{C87718E4-406C-F851-849D-56EC66272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480" y="337933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Leading Pedestrian Interval icon">
            <a:extLst>
              <a:ext uri="{FF2B5EF4-FFF2-40B4-BE49-F238E27FC236}">
                <a16:creationId xmlns:a16="http://schemas.microsoft.com/office/drawing/2014/main" id="{1AA75967-A1FE-B7BA-54D1-790C6318C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40" y="3296327"/>
            <a:ext cx="970367" cy="97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Pedestrian hybrid beacon icons">
            <a:extLst>
              <a:ext uri="{FF2B5EF4-FFF2-40B4-BE49-F238E27FC236}">
                <a16:creationId xmlns:a16="http://schemas.microsoft.com/office/drawing/2014/main" id="{9B2460B3-2674-BD68-E095-D4C4933C8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051" y="3214264"/>
            <a:ext cx="1077751" cy="107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RRFB icon">
            <a:extLst>
              <a:ext uri="{FF2B5EF4-FFF2-40B4-BE49-F238E27FC236}">
                <a16:creationId xmlns:a16="http://schemas.microsoft.com/office/drawing/2014/main" id="{9C943076-8B7E-08A1-6300-D694B848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219" y="3350900"/>
            <a:ext cx="979356" cy="97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Road Diet icon">
            <a:extLst>
              <a:ext uri="{FF2B5EF4-FFF2-40B4-BE49-F238E27FC236}">
                <a16:creationId xmlns:a16="http://schemas.microsoft.com/office/drawing/2014/main" id="{D9B94643-6380-FF71-06F6-7BE214729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98" y="4526315"/>
            <a:ext cx="937901" cy="94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walkways icon">
            <a:extLst>
              <a:ext uri="{FF2B5EF4-FFF2-40B4-BE49-F238E27FC236}">
                <a16:creationId xmlns:a16="http://schemas.microsoft.com/office/drawing/2014/main" id="{9C49C004-7ED6-9A38-47A2-571E1869C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47" y="4526316"/>
            <a:ext cx="961192" cy="94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Enhanced delineation for horizontal curves icon">
            <a:extLst>
              <a:ext uri="{FF2B5EF4-FFF2-40B4-BE49-F238E27FC236}">
                <a16:creationId xmlns:a16="http://schemas.microsoft.com/office/drawing/2014/main" id="{4E8E0DED-98E6-AF68-A2AC-827B1F457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24" y="4506843"/>
            <a:ext cx="940409" cy="94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Median Barriers">
            <a:extLst>
              <a:ext uri="{FF2B5EF4-FFF2-40B4-BE49-F238E27FC236}">
                <a16:creationId xmlns:a16="http://schemas.microsoft.com/office/drawing/2014/main" id="{281050F2-DAAE-A785-7909-624FDC1D5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36" y="4506843"/>
            <a:ext cx="940410" cy="94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Safety Benefits icon">
            <a:extLst>
              <a:ext uri="{FF2B5EF4-FFF2-40B4-BE49-F238E27FC236}">
                <a16:creationId xmlns:a16="http://schemas.microsoft.com/office/drawing/2014/main" id="{9EA13CAD-6FCC-5A27-1E8D-7A42819F2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927" y="4526317"/>
            <a:ext cx="945634" cy="94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Wider Edge Lanes">
            <a:extLst>
              <a:ext uri="{FF2B5EF4-FFF2-40B4-BE49-F238E27FC236}">
                <a16:creationId xmlns:a16="http://schemas.microsoft.com/office/drawing/2014/main" id="{CD8DF978-BFF3-AEB8-2744-4B1C5C0AD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191" y="4492596"/>
            <a:ext cx="940409" cy="94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Backplates with Retroreflective Borders icon">
            <a:extLst>
              <a:ext uri="{FF2B5EF4-FFF2-40B4-BE49-F238E27FC236}">
                <a16:creationId xmlns:a16="http://schemas.microsoft.com/office/drawing/2014/main" id="{10290E91-DB47-54C2-40F7-761D024D3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481" y="4526316"/>
            <a:ext cx="945635" cy="94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6" name="Picture 36" descr="PSC CAM icon">
            <a:extLst>
              <a:ext uri="{FF2B5EF4-FFF2-40B4-BE49-F238E27FC236}">
                <a16:creationId xmlns:a16="http://schemas.microsoft.com/office/drawing/2014/main" id="{89D44DC3-F5CA-8499-7685-A86999CA7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997" y="4487370"/>
            <a:ext cx="945635" cy="9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8" name="Picture 38" descr="Systemic Stop Icon">
            <a:extLst>
              <a:ext uri="{FF2B5EF4-FFF2-40B4-BE49-F238E27FC236}">
                <a16:creationId xmlns:a16="http://schemas.microsoft.com/office/drawing/2014/main" id="{9C8A259A-BCB0-4E68-03A5-F59C497E1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513" y="4487370"/>
            <a:ext cx="979356" cy="97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996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8298D-CED9-2D10-7BE2-8AC5384E7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EF00CF-4D01-F77E-4EC9-0757570FC453}"/>
              </a:ext>
            </a:extLst>
          </p:cNvPr>
          <p:cNvSpPr txBox="1">
            <a:spLocks/>
          </p:cNvSpPr>
          <p:nvPr/>
        </p:nvSpPr>
        <p:spPr>
          <a:xfrm>
            <a:off x="770562" y="228600"/>
            <a:ext cx="10921428" cy="696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0" kern="1200" cap="all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343434"/>
                </a:solidFill>
              </a:rPr>
              <a:t>Objectives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Post-Crash Care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1B0CD-93A1-574D-92D3-4BF369984A8F}"/>
              </a:ext>
            </a:extLst>
          </p:cNvPr>
          <p:cNvSpPr txBox="1"/>
          <p:nvPr/>
        </p:nvSpPr>
        <p:spPr>
          <a:xfrm>
            <a:off x="116439" y="1708129"/>
            <a:ext cx="567476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>
              <a:buSzPct val="135000"/>
              <a:buBlip>
                <a:blip r:embed="rId3"/>
              </a:buBlip>
            </a:pPr>
            <a:r>
              <a:rPr lang="en-US" sz="2600" dirty="0"/>
              <a:t>Enhance the survivability of crashes through expedient access to emergency medical care, while creating a safe working environment for vital first responders and preventing secondary crashes through robust traffic incident management practices.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8E63F-EAC3-BA06-2B82-6814AF49DFC4}"/>
              </a:ext>
            </a:extLst>
          </p:cNvPr>
          <p:cNvSpPr txBox="1"/>
          <p:nvPr/>
        </p:nvSpPr>
        <p:spPr>
          <a:xfrm>
            <a:off x="5903361" y="1614996"/>
            <a:ext cx="61722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>
              <a:buSzPct val="135000"/>
              <a:buBlip>
                <a:blip r:embed="rId3"/>
              </a:buBlip>
            </a:pPr>
            <a:r>
              <a:rPr lang="en-US" sz="2600" dirty="0"/>
              <a:t>Access to Emergency and Trauma Care Is Critical to the Survivability of Crashes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6D134-E3F3-693A-5334-914ABA807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799" y="3402050"/>
            <a:ext cx="6172200" cy="21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9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8298D-CED9-2D10-7BE2-8AC5384E7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23710C-FAB7-1E4E-3D00-1967D72CFD7F}"/>
              </a:ext>
            </a:extLst>
          </p:cNvPr>
          <p:cNvSpPr txBox="1"/>
          <p:nvPr/>
        </p:nvSpPr>
        <p:spPr>
          <a:xfrm>
            <a:off x="583532" y="1640593"/>
            <a:ext cx="108585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>
              <a:buSzPct val="135000"/>
              <a:buBlip>
                <a:blip r:embed="rId3"/>
              </a:buBlip>
            </a:pPr>
            <a:r>
              <a:rPr lang="en-US" sz="1800" dirty="0"/>
              <a:t>SHA and our partners have been working to incorporate its principles for the past several years. </a:t>
            </a:r>
          </a:p>
          <a:p>
            <a:pPr>
              <a:buSzPct val="135000"/>
            </a:pPr>
            <a:endParaRPr lang="en-US" sz="1800" dirty="0"/>
          </a:p>
          <a:p>
            <a:pPr marL="461963" indent="-461963">
              <a:buSzPct val="135000"/>
              <a:buBlip>
                <a:blip r:embed="rId3"/>
              </a:buBlip>
            </a:pPr>
            <a:r>
              <a:rPr lang="en-US" sz="1800" dirty="0"/>
              <a:t>“Safer roads” is one objective of the Safe System Approach which directs practitioners to, “design roadway environments to mitigate human mistakes</a:t>
            </a:r>
          </a:p>
          <a:p>
            <a:pPr>
              <a:buSzPct val="135000"/>
            </a:pPr>
            <a:endParaRPr lang="en-US" sz="1800" dirty="0"/>
          </a:p>
          <a:p>
            <a:pPr marL="461963" indent="-461963">
              <a:buSzPct val="135000"/>
              <a:buBlip>
                <a:blip r:embed="rId3"/>
              </a:buBlip>
            </a:pPr>
            <a:r>
              <a:rPr lang="en-US" sz="1800" dirty="0"/>
              <a:t>Complete Streets initiatives, implementing proven countermeasures, and developing guidance to promote road designs and construction methods that facilitate safer travel.</a:t>
            </a:r>
          </a:p>
          <a:p>
            <a:pPr>
              <a:buSzPct val="135000"/>
            </a:pPr>
            <a:endParaRPr lang="en-US" sz="1800" dirty="0"/>
          </a:p>
          <a:p>
            <a:pPr marL="461963" indent="-461963">
              <a:buSzPct val="135000"/>
              <a:buBlip>
                <a:blip r:embed="rId3"/>
              </a:buBlip>
            </a:pPr>
            <a:r>
              <a:rPr lang="en-US" sz="1800" dirty="0"/>
              <a:t>SHA’s Context Driven initiative </a:t>
            </a:r>
          </a:p>
          <a:p>
            <a:pPr>
              <a:buSzPct val="135000"/>
            </a:pPr>
            <a:endParaRPr lang="en-US" sz="1800" dirty="0"/>
          </a:p>
          <a:p>
            <a:pPr marL="461963" indent="-461963">
              <a:buSzPct val="135000"/>
              <a:buBlip>
                <a:blip r:embed="rId3"/>
              </a:buBlip>
            </a:pPr>
            <a:r>
              <a:rPr lang="en-US" sz="1800" dirty="0"/>
              <a:t>In 2020 SHA announced our Context Driven Guide</a:t>
            </a:r>
          </a:p>
          <a:p>
            <a:pPr>
              <a:buSzPct val="135000"/>
            </a:pPr>
            <a:endParaRPr lang="en-US" sz="1800" dirty="0"/>
          </a:p>
          <a:p>
            <a:pPr marL="461963" indent="-461963">
              <a:buSzPct val="135000"/>
              <a:buBlip>
                <a:blip r:embed="rId3"/>
              </a:buBlip>
            </a:pPr>
            <a:r>
              <a:rPr lang="en-US" sz="1800" dirty="0"/>
              <a:t>MDOT’s Consolidated Transportation Program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D26FF8-5E5D-B9C1-8A5B-516E92B6E083}"/>
              </a:ext>
            </a:extLst>
          </p:cNvPr>
          <p:cNvSpPr txBox="1">
            <a:spLocks/>
          </p:cNvSpPr>
          <p:nvPr/>
        </p:nvSpPr>
        <p:spPr>
          <a:xfrm>
            <a:off x="770562" y="228600"/>
            <a:ext cx="10921428" cy="696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0" kern="1200" cap="all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343434"/>
                </a:solidFill>
              </a:rPr>
              <a:t>Safe System Approach</a:t>
            </a:r>
            <a:endParaRPr lang="EN-US" b="1" dirty="0">
              <a:solidFill>
                <a:srgbClr val="343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2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FD9DB-BD32-4301-A801-47CBA085F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5863" y="1209675"/>
            <a:ext cx="9474720" cy="5419725"/>
          </a:xfrm>
        </p:spPr>
        <p:txBody>
          <a:bodyPr>
            <a:normAutofit lnSpcReduction="10000"/>
          </a:bodyPr>
          <a:lstStyle/>
          <a:p>
            <a:pPr marL="461963" indent="-461963">
              <a:buSzPct val="135000"/>
              <a:buBlip>
                <a:blip r:embed="rId3"/>
              </a:buBlip>
            </a:pPr>
            <a:r>
              <a:rPr lang="en-US" sz="2800" dirty="0"/>
              <a:t>What is a Safe System Approach?</a:t>
            </a:r>
          </a:p>
          <a:p>
            <a:pPr marL="461963" indent="-461963">
              <a:buSzPct val="135000"/>
              <a:buBlip>
                <a:blip r:embed="rId3"/>
              </a:buBlip>
            </a:pPr>
            <a:r>
              <a:rPr lang="en-US" sz="2800" dirty="0"/>
              <a:t>Principles:</a:t>
            </a:r>
          </a:p>
          <a:p>
            <a:pPr lvl="1">
              <a:buSzPct val="135000"/>
            </a:pPr>
            <a:r>
              <a:rPr lang="en-US" sz="2200" dirty="0"/>
              <a:t>Death and Serious Injuries are Unacceptable</a:t>
            </a:r>
          </a:p>
          <a:p>
            <a:pPr lvl="1">
              <a:buSzPct val="135000"/>
            </a:pPr>
            <a:r>
              <a:rPr lang="en-US" sz="2200" dirty="0"/>
              <a:t>Humans Make Mistakes</a:t>
            </a:r>
          </a:p>
          <a:p>
            <a:pPr lvl="1">
              <a:buSzPct val="135000"/>
            </a:pPr>
            <a:r>
              <a:rPr lang="en-US" sz="2200" dirty="0"/>
              <a:t>Humans are Vulnerable</a:t>
            </a:r>
          </a:p>
          <a:p>
            <a:pPr lvl="1">
              <a:buSzPct val="135000"/>
            </a:pPr>
            <a:r>
              <a:rPr lang="en-US" sz="2200" dirty="0"/>
              <a:t>Responsibility is Shared</a:t>
            </a:r>
          </a:p>
          <a:p>
            <a:pPr lvl="1">
              <a:buSzPct val="135000"/>
            </a:pPr>
            <a:r>
              <a:rPr lang="en-US" sz="2200" dirty="0"/>
              <a:t>Safety is Proactive</a:t>
            </a:r>
          </a:p>
          <a:p>
            <a:pPr lvl="1">
              <a:buSzPct val="135000"/>
            </a:pPr>
            <a:r>
              <a:rPr lang="en-US" sz="2200" dirty="0"/>
              <a:t>Redundancy is Crucial</a:t>
            </a:r>
          </a:p>
          <a:p>
            <a:pPr marL="461963" indent="-461963">
              <a:buSzPct val="135000"/>
              <a:buBlip>
                <a:blip r:embed="rId3"/>
              </a:buBlip>
            </a:pPr>
            <a:r>
              <a:rPr lang="en-US" sz="2800" dirty="0"/>
              <a:t>Objectives</a:t>
            </a:r>
          </a:p>
          <a:p>
            <a:pPr lvl="1">
              <a:buSzPct val="135000"/>
            </a:pPr>
            <a:r>
              <a:rPr lang="en-US" sz="2200" dirty="0"/>
              <a:t>Safer People</a:t>
            </a:r>
          </a:p>
          <a:p>
            <a:pPr lvl="1">
              <a:buSzPct val="135000"/>
            </a:pPr>
            <a:r>
              <a:rPr lang="en-US" sz="2200" dirty="0"/>
              <a:t>Safer Roads</a:t>
            </a:r>
          </a:p>
          <a:p>
            <a:pPr lvl="1">
              <a:buSzPct val="135000"/>
            </a:pPr>
            <a:r>
              <a:rPr lang="en-US" sz="2200" dirty="0"/>
              <a:t>Safer Vehicles</a:t>
            </a:r>
          </a:p>
          <a:p>
            <a:pPr lvl="1">
              <a:buSzPct val="135000"/>
            </a:pPr>
            <a:r>
              <a:rPr lang="en-US" sz="2200" dirty="0"/>
              <a:t>Safer Speeds</a:t>
            </a:r>
          </a:p>
          <a:p>
            <a:pPr lvl="1">
              <a:buSzPct val="135000"/>
            </a:pPr>
            <a:r>
              <a:rPr lang="en-US" sz="2200" dirty="0"/>
              <a:t>Post-Crash Care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AD8E1F-9D8C-BA50-702E-3CD77F551D95}"/>
              </a:ext>
            </a:extLst>
          </p:cNvPr>
          <p:cNvSpPr txBox="1">
            <a:spLocks/>
          </p:cNvSpPr>
          <p:nvPr/>
        </p:nvSpPr>
        <p:spPr>
          <a:xfrm>
            <a:off x="770562" y="228600"/>
            <a:ext cx="10921428" cy="696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0" kern="1200" cap="all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343434"/>
                </a:solidFill>
              </a:rPr>
              <a:t>Safe System Approach</a:t>
            </a:r>
            <a:endParaRPr lang="EN-US" b="1" dirty="0">
              <a:solidFill>
                <a:srgbClr val="343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6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8298D-CED9-2D10-7BE2-8AC5384E7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EF00CF-4D01-F77E-4EC9-0757570FC453}"/>
              </a:ext>
            </a:extLst>
          </p:cNvPr>
          <p:cNvSpPr txBox="1">
            <a:spLocks/>
          </p:cNvSpPr>
          <p:nvPr/>
        </p:nvSpPr>
        <p:spPr>
          <a:xfrm>
            <a:off x="770562" y="228600"/>
            <a:ext cx="10921428" cy="696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0" kern="1200" cap="all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343434"/>
                </a:solidFill>
              </a:rPr>
              <a:t>What Is a Safe System Approach?</a:t>
            </a:r>
            <a:endParaRPr lang="EN-US" b="1" dirty="0">
              <a:solidFill>
                <a:srgbClr val="34343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1B0CD-93A1-574D-92D3-4BF369984A8F}"/>
              </a:ext>
            </a:extLst>
          </p:cNvPr>
          <p:cNvSpPr txBox="1"/>
          <p:nvPr/>
        </p:nvSpPr>
        <p:spPr>
          <a:xfrm>
            <a:off x="987132" y="1364297"/>
            <a:ext cx="963675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buSzPct val="135000"/>
              <a:buBlip>
                <a:blip r:embed="rId3"/>
              </a:buBlip>
            </a:pPr>
            <a:r>
              <a:rPr lang="en-US" sz="1800" dirty="0"/>
              <a:t>Building and reinforcing multiple layers of protection to both prevent crashes from happening in the first place and minimize the harm caused to those involved when crashes do occur. </a:t>
            </a:r>
          </a:p>
          <a:p>
            <a:pPr marL="461963" indent="-461963">
              <a:buSzPct val="135000"/>
              <a:buBlip>
                <a:blip r:embed="rId3"/>
              </a:buBlip>
            </a:pPr>
            <a:endParaRPr lang="en-US" sz="1800" dirty="0"/>
          </a:p>
          <a:p>
            <a:pPr marL="461963" indent="-461963">
              <a:buSzPct val="135000"/>
              <a:buBlip>
                <a:blip r:embed="rId3"/>
              </a:buBlip>
            </a:pPr>
            <a:r>
              <a:rPr lang="en-US" sz="1800" dirty="0"/>
              <a:t>Holistic and comprehensive approach that provides a guiding framework.</a:t>
            </a:r>
          </a:p>
          <a:p>
            <a:pPr marL="461963" indent="-461963">
              <a:buSzPct val="135000"/>
              <a:buBlip>
                <a:blip r:embed="rId3"/>
              </a:buBlip>
            </a:pPr>
            <a:endParaRPr lang="en-US" sz="1800" dirty="0"/>
          </a:p>
          <a:p>
            <a:pPr marL="461963" indent="-461963">
              <a:buSzPct val="135000"/>
              <a:buBlip>
                <a:blip r:embed="rId3"/>
              </a:buBlip>
            </a:pPr>
            <a:r>
              <a:rPr lang="en-US" sz="1800" dirty="0"/>
              <a:t>Human mistakes AND human vulnerability.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3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8298D-CED9-2D10-7BE2-8AC5384E7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ero Deaths Maryland &amp; Vision Zero - Maryland Highway Safety Office">
            <a:extLst>
              <a:ext uri="{FF2B5EF4-FFF2-40B4-BE49-F238E27FC236}">
                <a16:creationId xmlns:a16="http://schemas.microsoft.com/office/drawing/2014/main" id="{9D59FD05-2A99-EA41-6507-398AB5936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68" y="924714"/>
            <a:ext cx="7552134" cy="396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64CA55-AA7A-247B-C3AC-6881058F1B63}"/>
              </a:ext>
            </a:extLst>
          </p:cNvPr>
          <p:cNvSpPr txBox="1"/>
          <p:nvPr/>
        </p:nvSpPr>
        <p:spPr>
          <a:xfrm>
            <a:off x="366963" y="5037185"/>
            <a:ext cx="11772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>
              <a:buSzPct val="135000"/>
              <a:buBlip>
                <a:blip r:embed="rId4"/>
              </a:buBlip>
            </a:pPr>
            <a:r>
              <a:rPr lang="en-US" sz="1800" dirty="0"/>
              <a:t>Maryland is a Vision Zero State </a:t>
            </a:r>
          </a:p>
          <a:p>
            <a:pPr marL="461963" indent="-461963">
              <a:buSzPct val="135000"/>
              <a:buBlip>
                <a:blip r:embed="rId4"/>
              </a:buBlip>
            </a:pPr>
            <a:r>
              <a:rPr lang="en-US" sz="1800" dirty="0"/>
              <a:t>Impacts of traffic-related fatalities and serious injuries are disproportionately felt by vulnerable road users such as pedestrians and cyclists.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417298-3819-515C-7190-5864D22CC8FF}"/>
              </a:ext>
            </a:extLst>
          </p:cNvPr>
          <p:cNvSpPr txBox="1">
            <a:spLocks/>
          </p:cNvSpPr>
          <p:nvPr/>
        </p:nvSpPr>
        <p:spPr>
          <a:xfrm>
            <a:off x="1405702" y="228600"/>
            <a:ext cx="8737066" cy="696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0" kern="1200" cap="all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343434"/>
                </a:solidFill>
              </a:rPr>
              <a:t>BACKGROUND</a:t>
            </a:r>
            <a:endParaRPr lang="EN-US" b="1" dirty="0">
              <a:solidFill>
                <a:srgbClr val="343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3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8298D-CED9-2D10-7BE2-8AC5384E7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EF00CF-4D01-F77E-4EC9-0757570FC453}"/>
              </a:ext>
            </a:extLst>
          </p:cNvPr>
          <p:cNvSpPr txBox="1">
            <a:spLocks/>
          </p:cNvSpPr>
          <p:nvPr/>
        </p:nvSpPr>
        <p:spPr>
          <a:xfrm>
            <a:off x="770562" y="228600"/>
            <a:ext cx="10921428" cy="696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0" kern="1200" cap="all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343434"/>
                </a:solidFill>
              </a:rPr>
              <a:t>Principles</a:t>
            </a:r>
            <a:endParaRPr lang="EN-US" b="1" dirty="0">
              <a:solidFill>
                <a:srgbClr val="34343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1B0CD-93A1-574D-92D3-4BF369984A8F}"/>
              </a:ext>
            </a:extLst>
          </p:cNvPr>
          <p:cNvSpPr txBox="1"/>
          <p:nvPr/>
        </p:nvSpPr>
        <p:spPr>
          <a:xfrm>
            <a:off x="5755429" y="1857147"/>
            <a:ext cx="567476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>
              <a:buSzPct val="135000"/>
              <a:buBlip>
                <a:blip r:embed="rId3"/>
              </a:buBlip>
            </a:pPr>
            <a:r>
              <a:rPr lang="en-US" sz="2600" dirty="0"/>
              <a:t>Death and Serious Injuries are Unacceptable</a:t>
            </a:r>
          </a:p>
          <a:p>
            <a:pPr marL="461963" indent="-461963">
              <a:buSzPct val="135000"/>
              <a:buBlip>
                <a:blip r:embed="rId3"/>
              </a:buBlip>
            </a:pPr>
            <a:r>
              <a:rPr lang="en-US" sz="2600" dirty="0"/>
              <a:t>Humans Make Mistakes</a:t>
            </a:r>
          </a:p>
          <a:p>
            <a:pPr marL="461963" indent="-461963">
              <a:buSzPct val="135000"/>
              <a:buBlip>
                <a:blip r:embed="rId3"/>
              </a:buBlip>
            </a:pPr>
            <a:r>
              <a:rPr lang="en-US" sz="2600" dirty="0"/>
              <a:t>Humans are Vulnerable</a:t>
            </a:r>
          </a:p>
          <a:p>
            <a:pPr marL="461963" indent="-461963">
              <a:buSzPct val="135000"/>
              <a:buBlip>
                <a:blip r:embed="rId3"/>
              </a:buBlip>
            </a:pPr>
            <a:r>
              <a:rPr lang="en-US" sz="2600" dirty="0"/>
              <a:t>Responsibility is Shared</a:t>
            </a:r>
          </a:p>
          <a:p>
            <a:pPr marL="461963" indent="-461963">
              <a:buSzPct val="135000"/>
              <a:buBlip>
                <a:blip r:embed="rId3"/>
              </a:buBlip>
            </a:pPr>
            <a:r>
              <a:rPr lang="en-US" sz="2600" dirty="0"/>
              <a:t>Safety is Proactive</a:t>
            </a:r>
          </a:p>
          <a:p>
            <a:pPr marL="461963" indent="-461963">
              <a:buSzPct val="135000"/>
              <a:buBlip>
                <a:blip r:embed="rId3"/>
              </a:buBlip>
            </a:pPr>
            <a:r>
              <a:rPr lang="en-US" sz="2600" dirty="0"/>
              <a:t>Redundancy is Crucial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FCEB9-35FE-4EAB-2BB5-07D87C095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34" y="1302518"/>
            <a:ext cx="4219254" cy="425296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3462792-587B-BF49-7473-84EE8C8C3921}"/>
              </a:ext>
            </a:extLst>
          </p:cNvPr>
          <p:cNvSpPr/>
          <p:nvPr/>
        </p:nvSpPr>
        <p:spPr>
          <a:xfrm>
            <a:off x="761810" y="1471400"/>
            <a:ext cx="3928866" cy="3928866"/>
          </a:xfrm>
          <a:prstGeom prst="ellipse">
            <a:avLst/>
          </a:prstGeom>
          <a:noFill/>
          <a:ln w="2095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0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8298D-CED9-2D10-7BE2-8AC5384E7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EF00CF-4D01-F77E-4EC9-0757570FC453}"/>
              </a:ext>
            </a:extLst>
          </p:cNvPr>
          <p:cNvSpPr txBox="1">
            <a:spLocks/>
          </p:cNvSpPr>
          <p:nvPr/>
        </p:nvSpPr>
        <p:spPr>
          <a:xfrm>
            <a:off x="770562" y="228600"/>
            <a:ext cx="10921428" cy="1271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0" kern="1200" cap="all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343434"/>
                </a:solidFill>
              </a:rPr>
              <a:t>Principles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Death and Serious Injuries are Unacceptable</a:t>
            </a:r>
          </a:p>
          <a:p>
            <a:pPr algn="ctr"/>
            <a:endParaRPr lang="EN-US" b="1" dirty="0">
              <a:solidFill>
                <a:srgbClr val="34343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1B0CD-93A1-574D-92D3-4BF369984A8F}"/>
              </a:ext>
            </a:extLst>
          </p:cNvPr>
          <p:cNvSpPr txBox="1"/>
          <p:nvPr/>
        </p:nvSpPr>
        <p:spPr>
          <a:xfrm>
            <a:off x="421239" y="2188703"/>
            <a:ext cx="567476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9163" lvl="1" indent="-461963">
              <a:buSzPct val="135000"/>
              <a:buBlip>
                <a:blip r:embed="rId3"/>
              </a:buBlip>
            </a:pPr>
            <a:r>
              <a:rPr lang="en-US" sz="2600" dirty="0"/>
              <a:t>A Safe System Approach prioritizes the elimination of crashes that result in death and serious injuries.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AAC414-423A-C804-12C7-CC912059F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185" y="2308343"/>
            <a:ext cx="5035368" cy="14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14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8298D-CED9-2D10-7BE2-8AC5384E7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F1B0CD-93A1-574D-92D3-4BF369984A8F}"/>
              </a:ext>
            </a:extLst>
          </p:cNvPr>
          <p:cNvSpPr txBox="1"/>
          <p:nvPr/>
        </p:nvSpPr>
        <p:spPr>
          <a:xfrm>
            <a:off x="421239" y="2582614"/>
            <a:ext cx="567476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>
              <a:buSzPct val="135000"/>
              <a:buBlip>
                <a:blip r:embed="rId3"/>
              </a:buBlip>
            </a:pPr>
            <a:r>
              <a:rPr lang="en-US" sz="2600" dirty="0"/>
              <a:t>People will inevitably make mistakes and decisions that can lead or contribute to crashes.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95EC68-67F5-C848-51BF-F106E1BE9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161" y="1782566"/>
            <a:ext cx="5512289" cy="32928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C752913-88FF-DB3E-EB42-A720ECF8CAFC}"/>
              </a:ext>
            </a:extLst>
          </p:cNvPr>
          <p:cNvSpPr txBox="1">
            <a:spLocks/>
          </p:cNvSpPr>
          <p:nvPr/>
        </p:nvSpPr>
        <p:spPr>
          <a:xfrm>
            <a:off x="770562" y="228600"/>
            <a:ext cx="10921428" cy="1271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0" kern="1200" cap="all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343434"/>
                </a:solidFill>
              </a:rPr>
              <a:t>Principles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Humans Make Mistakes</a:t>
            </a:r>
          </a:p>
          <a:p>
            <a:pPr algn="ctr"/>
            <a:endParaRPr lang="EN-US" b="1" dirty="0">
              <a:solidFill>
                <a:srgbClr val="343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3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8298D-CED9-2D10-7BE2-8AC5384E7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F1B0CD-93A1-574D-92D3-4BF369984A8F}"/>
              </a:ext>
            </a:extLst>
          </p:cNvPr>
          <p:cNvSpPr txBox="1"/>
          <p:nvPr/>
        </p:nvSpPr>
        <p:spPr>
          <a:xfrm>
            <a:off x="421239" y="1662415"/>
            <a:ext cx="567476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>
              <a:buSzPct val="135000"/>
              <a:buBlip>
                <a:blip r:embed="rId3"/>
              </a:buBlip>
            </a:pPr>
            <a:r>
              <a:rPr lang="en-US" sz="2600" dirty="0"/>
              <a:t>Human bodies have physical limits for tolerating crash forces before death or serious injury occurs.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F7F59D-9D83-BBCD-D2EF-F48514771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434" y="1836286"/>
            <a:ext cx="4568390" cy="3045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4ED849F-9F36-A7B0-756C-6E44B19561A4}"/>
              </a:ext>
            </a:extLst>
          </p:cNvPr>
          <p:cNvSpPr txBox="1">
            <a:spLocks/>
          </p:cNvSpPr>
          <p:nvPr/>
        </p:nvSpPr>
        <p:spPr>
          <a:xfrm>
            <a:off x="770562" y="228600"/>
            <a:ext cx="10921428" cy="1271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0" kern="1200" cap="all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343434"/>
                </a:solidFill>
              </a:rPr>
              <a:t>Principles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Humans are Vulnerable</a:t>
            </a:r>
          </a:p>
          <a:p>
            <a:pPr algn="ctr"/>
            <a:endParaRPr lang="EN-US" b="1" dirty="0">
              <a:solidFill>
                <a:srgbClr val="343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19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8298D-CED9-2D10-7BE2-8AC5384E7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F1B0CD-93A1-574D-92D3-4BF369984A8F}"/>
              </a:ext>
            </a:extLst>
          </p:cNvPr>
          <p:cNvSpPr txBox="1"/>
          <p:nvPr/>
        </p:nvSpPr>
        <p:spPr>
          <a:xfrm>
            <a:off x="5924572" y="1926698"/>
            <a:ext cx="567476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>
              <a:buSzPct val="135000"/>
              <a:buBlip>
                <a:blip r:embed="rId3"/>
              </a:buBlip>
            </a:pPr>
            <a:r>
              <a:rPr lang="en-US" sz="2600" dirty="0"/>
              <a:t>All stakeholders are vital to preventing fatalities and serious injuries on our roadways.</a:t>
            </a:r>
          </a:p>
        </p:txBody>
      </p:sp>
      <p:pic>
        <p:nvPicPr>
          <p:cNvPr id="1026" name="Picture 2" descr="Team work and synergy">
            <a:extLst>
              <a:ext uri="{FF2B5EF4-FFF2-40B4-BE49-F238E27FC236}">
                <a16:creationId xmlns:a16="http://schemas.microsoft.com/office/drawing/2014/main" id="{0C60827D-F41D-110F-4E98-E3634D1EF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62" y="2158873"/>
            <a:ext cx="4013199" cy="26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0F7123-AF9C-5667-3EC0-39AB0B910578}"/>
              </a:ext>
            </a:extLst>
          </p:cNvPr>
          <p:cNvSpPr txBox="1">
            <a:spLocks/>
          </p:cNvSpPr>
          <p:nvPr/>
        </p:nvSpPr>
        <p:spPr>
          <a:xfrm>
            <a:off x="770562" y="228600"/>
            <a:ext cx="10921428" cy="1271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0" kern="1200" cap="all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343434"/>
                </a:solidFill>
              </a:rPr>
              <a:t>Principles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Responsibility is Shared</a:t>
            </a:r>
          </a:p>
          <a:p>
            <a:pPr algn="ctr"/>
            <a:endParaRPr lang="EN-US" b="1" dirty="0">
              <a:solidFill>
                <a:srgbClr val="343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1208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DOT SHA PP 2.pptx" id="{86A7A8AC-BF8F-4944-87AC-EE4C39BE8C4B}" vid="{B1B3B33B-ED97-4954-98E9-DB59749FF7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7433D14E2F454483B2CBD914F83C0E" ma:contentTypeVersion="0" ma:contentTypeDescription="Create a new document." ma:contentTypeScope="" ma:versionID="2f9af5706d3f5490aaa016eae756467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C86DE1-ED7A-460C-B839-5E60E8C843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1D58AD-2DE1-4091-86FB-1DAACAE137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3287CA1-5AE7-41B4-B94F-5FC6DB5A2CE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58719</TotalTime>
  <Words>623</Words>
  <Application>Microsoft Office PowerPoint</Application>
  <PresentationFormat>Widescreen</PresentationFormat>
  <Paragraphs>110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Century Gothic</vt:lpstr>
      <vt:lpstr>Times New Roman</vt:lpstr>
      <vt:lpstr>Vapor Trail</vt:lpstr>
      <vt:lpstr>        Strategic Highway Safety Plan Meeting  SAFE SYSTEMS APPROACH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S</dc:creator>
  <cp:lastModifiedBy>Joseph Moges</cp:lastModifiedBy>
  <cp:revision>491</cp:revision>
  <cp:lastPrinted>2022-04-12T12:31:07Z</cp:lastPrinted>
  <dcterms:created xsi:type="dcterms:W3CDTF">2016-02-24T19:43:45Z</dcterms:created>
  <dcterms:modified xsi:type="dcterms:W3CDTF">2024-03-22T12:36:17Z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0x010100647433D14E2F454483B2CBD914F83C0E</vt:lpwstr>
  </property>
</Properties>
</file>