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926" r:id="rId2"/>
    <p:sldId id="929" r:id="rId3"/>
    <p:sldId id="924" r:id="rId4"/>
    <p:sldId id="925" r:id="rId5"/>
    <p:sldId id="928" r:id="rId6"/>
    <p:sldId id="257" r:id="rId7"/>
    <p:sldId id="266" r:id="rId8"/>
    <p:sldId id="930" r:id="rId9"/>
    <p:sldId id="278" r:id="rId10"/>
    <p:sldId id="263" r:id="rId11"/>
    <p:sldId id="261" r:id="rId12"/>
    <p:sldId id="25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6A1CDE-0225-4420-BE6B-FE4161FB8933}" type="datetimeFigureOut">
              <a:rPr lang="en-US" smtClean="0"/>
              <a:t>3/22/2024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79613C-5868-448E-8C5B-5522BACC24EE}" type="slidenum">
              <a:rPr lang="en-US" smtClean="0"/>
              <a:t>‹#›</a:t>
            </a:fld>
            <a:endParaRPr lang="en-US" dirty="0"/>
          </a:p>
        </p:txBody>
      </p:sp>
    </p:spTree>
    <p:extLst>
      <p:ext uri="{BB962C8B-B14F-4D97-AF65-F5344CB8AC3E}">
        <p14:creationId xmlns:p14="http://schemas.microsoft.com/office/powerpoint/2010/main" val="2898549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Office of Traffic and Safety has been working on the Maryland Speed Action Plan which is currently being finalized. In 2023, some of the actions should start to be implemented. I look forward to working alongside of their team.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D48CB6-B658-44A7-AAF8-3D5A017996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645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Office of Traffic and Safety has been working on the Maryland Speed Action Plan which is currently being finalized. In 2023, some of the actions should start to be implemented. I look forward to working alongside of their team.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D48CB6-B658-44A7-AAF8-3D5A017996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5915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officer-initiated law enforcement down, we see a need to find new ways to enforce speeds. Even though automated enforcement is not new, there are jurisdictions expanding the program beyond school and work zones. In a little bit, you will hear from Crash Core on their findings of the Speed Camera Evaluation Project.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D48CB6-B658-44A7-AAF8-3D5A017996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987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Outreach with MdTA; Another training is scheduled for August for Baltimore County. I have it on my calendar and hopeful they will have enough officer willing to attend.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0C58F7-88A6-4370-8D7E-6F9082687F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1969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information pertaining to new drivers and outreach to all drivers. Collaborative group from state agencies, local government and advocates.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0C58F7-88A6-4370-8D7E-6F9082687F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6145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Group continues to meet yearly and follow legislative process in session.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0C58F7-88A6-4370-8D7E-6F9082687F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76345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344400" cy="6858000"/>
          </a:xfrm>
          <a:prstGeom prst="rect">
            <a:avLst/>
          </a:prstGeom>
        </p:spPr>
      </p:pic>
      <p:sp>
        <p:nvSpPr>
          <p:cNvPr id="2" name="Title 1"/>
          <p:cNvSpPr>
            <a:spLocks noGrp="1"/>
          </p:cNvSpPr>
          <p:nvPr>
            <p:ph type="ctrTitle" hasCustomPrompt="1"/>
          </p:nvPr>
        </p:nvSpPr>
        <p:spPr>
          <a:xfrm>
            <a:off x="567731" y="2648701"/>
            <a:ext cx="9448800" cy="1825096"/>
          </a:xfrm>
        </p:spPr>
        <p:txBody>
          <a:bodyPr anchor="b">
            <a:normAutofit/>
          </a:bodyPr>
          <a:lstStyle>
            <a:lvl1pPr algn="l">
              <a:defRPr sz="4400"/>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567731" y="4477497"/>
            <a:ext cx="9448800" cy="685800"/>
          </a:xfrm>
        </p:spPr>
        <p:txBody>
          <a:bodyPr>
            <a:normAutofit/>
          </a:bodyPr>
          <a:lstStyle>
            <a:lvl1pPr marL="0" indent="0" algn="l">
              <a:buNone/>
              <a:defRPr sz="2000" baseline="0">
                <a:solidFill>
                  <a:srgbClr val="A51E3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p:cNvSpPr>
            <a:spLocks noGrp="1"/>
          </p:cNvSpPr>
          <p:nvPr>
            <p:ph type="ftr" sz="quarter" idx="11"/>
          </p:nvPr>
        </p:nvSpPr>
        <p:spPr>
          <a:xfrm>
            <a:off x="567731" y="6142599"/>
            <a:ext cx="6400800" cy="365125"/>
          </a:xfrm>
          <a:prstGeom prst="rect">
            <a:avLst/>
          </a:prstGeom>
        </p:spPr>
        <p:txBody>
          <a:bodyPr/>
          <a:lstStyle>
            <a:lvl1pPr>
              <a:defRPr sz="1100" b="1" i="0" baseline="0">
                <a:solidFill>
                  <a:schemeClr val="tx1"/>
                </a:solidFill>
              </a:defRPr>
            </a:lvl1pPr>
          </a:lstStyle>
          <a:p>
            <a:endParaRPr lang="en-US" dirty="0"/>
          </a:p>
        </p:txBody>
      </p:sp>
      <p:pic>
        <p:nvPicPr>
          <p:cNvPr id="8" name="Picture 7" descr="Text, logo&#10;&#10;Description automatically generated">
            <a:extLst>
              <a:ext uri="{FF2B5EF4-FFF2-40B4-BE49-F238E27FC236}">
                <a16:creationId xmlns:a16="http://schemas.microsoft.com/office/drawing/2014/main" id="{780C792B-748B-42EB-BCD5-31614D4CAE1B}"/>
              </a:ext>
            </a:extLst>
          </p:cNvPr>
          <p:cNvPicPr>
            <a:picLocks noChangeAspect="1"/>
          </p:cNvPicPr>
          <p:nvPr userDrawn="1"/>
        </p:nvPicPr>
        <p:blipFill rotWithShape="1">
          <a:blip r:embed="rId3"/>
          <a:srcRect t="-1" b="27655"/>
          <a:stretch/>
        </p:blipFill>
        <p:spPr>
          <a:xfrm>
            <a:off x="5162632" y="6293301"/>
            <a:ext cx="1866737" cy="428845"/>
          </a:xfrm>
          <a:prstGeom prst="rect">
            <a:avLst/>
          </a:prstGeom>
        </p:spPr>
      </p:pic>
    </p:spTree>
    <p:extLst>
      <p:ext uri="{BB962C8B-B14F-4D97-AF65-F5344CB8AC3E}">
        <p14:creationId xmlns:p14="http://schemas.microsoft.com/office/powerpoint/2010/main" val="1471826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2"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2"/>
            <a:ext cx="3451583"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8618" y="2362200"/>
            <a:ext cx="3451583"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688618" y="4873766"/>
            <a:ext cx="3451583"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74265" y="4191002"/>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374266" y="4873765"/>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8049732" y="4191002"/>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49855" y="2362200"/>
            <a:ext cx="3447879"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8049732" y="4873763"/>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930336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980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811189"/>
            <a:ext cx="10820400" cy="3503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cxnSp>
        <p:nvCxnSpPr>
          <p:cNvPr id="5" name="Straight Connector 4">
            <a:extLst>
              <a:ext uri="{FF2B5EF4-FFF2-40B4-BE49-F238E27FC236}">
                <a16:creationId xmlns:a16="http://schemas.microsoft.com/office/drawing/2014/main" id="{C4A38C7D-DEEB-4AEB-8DF1-E487175EB2BB}"/>
              </a:ext>
            </a:extLst>
          </p:cNvPr>
          <p:cNvCxnSpPr>
            <a:cxnSpLocks/>
          </p:cNvCxnSpPr>
          <p:nvPr userDrawn="1"/>
        </p:nvCxnSpPr>
        <p:spPr>
          <a:xfrm flipV="1">
            <a:off x="685800" y="1324720"/>
            <a:ext cx="10820400" cy="17091"/>
          </a:xfrm>
          <a:prstGeom prst="line">
            <a:avLst/>
          </a:prstGeom>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2192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61"/>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61"/>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6" name="Straight Connector 5">
            <a:extLst>
              <a:ext uri="{FF2B5EF4-FFF2-40B4-BE49-F238E27FC236}">
                <a16:creationId xmlns:a16="http://schemas.microsoft.com/office/drawing/2014/main" id="{4C80D9C0-4400-4FD5-AD88-B6342E7036FA}"/>
              </a:ext>
            </a:extLst>
          </p:cNvPr>
          <p:cNvCxnSpPr>
            <a:cxnSpLocks/>
          </p:cNvCxnSpPr>
          <p:nvPr userDrawn="1"/>
        </p:nvCxnSpPr>
        <p:spPr>
          <a:xfrm>
            <a:off x="685800" y="1341810"/>
            <a:ext cx="10820400" cy="0"/>
          </a:xfrm>
          <a:prstGeom prst="line">
            <a:avLst/>
          </a:prstGeom>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6494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D0A226-4597-4203-98BC-65363F257A3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1431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7778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1" y="746761"/>
            <a:ext cx="6510619"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201"/>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166797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7" y="751243"/>
            <a:ext cx="3644963"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5800" y="3124201"/>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383849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noramic 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681727" y="941441"/>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2176619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2" y="762001"/>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9"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131400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344400" cy="6858000"/>
          </a:xfrm>
          <a:prstGeom prst="rect">
            <a:avLst/>
          </a:prstGeom>
        </p:spPr>
      </p:pic>
      <p:sp>
        <p:nvSpPr>
          <p:cNvPr id="2" name="Title Placeholder 1"/>
          <p:cNvSpPr>
            <a:spLocks noGrp="1"/>
          </p:cNvSpPr>
          <p:nvPr>
            <p:ph type="title"/>
          </p:nvPr>
        </p:nvSpPr>
        <p:spPr>
          <a:xfrm>
            <a:off x="685800" y="628605"/>
            <a:ext cx="8610600" cy="696114"/>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85800" y="1772026"/>
            <a:ext cx="10820400" cy="48691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descr="Text, logo&#10;&#10;Description automatically generated">
            <a:extLst>
              <a:ext uri="{FF2B5EF4-FFF2-40B4-BE49-F238E27FC236}">
                <a16:creationId xmlns:a16="http://schemas.microsoft.com/office/drawing/2014/main" id="{83BB54E3-9F5C-4248-AB29-6262464376D4}"/>
              </a:ext>
            </a:extLst>
          </p:cNvPr>
          <p:cNvPicPr>
            <a:picLocks noChangeAspect="1"/>
          </p:cNvPicPr>
          <p:nvPr userDrawn="1"/>
        </p:nvPicPr>
        <p:blipFill rotWithShape="1">
          <a:blip r:embed="rId14"/>
          <a:srcRect t="-1" b="27655"/>
          <a:stretch/>
        </p:blipFill>
        <p:spPr>
          <a:xfrm>
            <a:off x="5238832" y="6229396"/>
            <a:ext cx="1866737" cy="428845"/>
          </a:xfrm>
          <a:prstGeom prst="rect">
            <a:avLst/>
          </a:prstGeom>
        </p:spPr>
      </p:pic>
    </p:spTree>
    <p:extLst>
      <p:ext uri="{BB962C8B-B14F-4D97-AF65-F5344CB8AC3E}">
        <p14:creationId xmlns:p14="http://schemas.microsoft.com/office/powerpoint/2010/main" val="21323238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p:txStyles>
    <p:titleStyle>
      <a:lvl1pPr algn="l" defTabSz="914400" rtl="0" eaLnBrk="1" latinLnBrk="0" hangingPunct="1">
        <a:lnSpc>
          <a:spcPct val="90000"/>
        </a:lnSpc>
        <a:spcBef>
          <a:spcPct val="0"/>
        </a:spcBef>
        <a:buNone/>
        <a:defRPr sz="4000" kern="1200" cap="all" baseline="0">
          <a:solidFill>
            <a:schemeClr val="tx2">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A51E36"/>
        </a:buClr>
        <a:buSzPct val="125000"/>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E36"/>
        </a:buClr>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E36"/>
        </a:buClr>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E36"/>
        </a:buClr>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E36"/>
        </a:buClr>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https://zerodeathsmd.gov/road-safety/pedestrian-bicyclist-safety/"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37870-1B54-46CB-ABD1-B0F7810DB705}"/>
              </a:ext>
            </a:extLst>
          </p:cNvPr>
          <p:cNvSpPr>
            <a:spLocks noGrp="1"/>
          </p:cNvSpPr>
          <p:nvPr>
            <p:ph type="ctrTitle"/>
          </p:nvPr>
        </p:nvSpPr>
        <p:spPr>
          <a:xfrm>
            <a:off x="1806923" y="342900"/>
            <a:ext cx="5660677" cy="3086100"/>
          </a:xfrm>
        </p:spPr>
        <p:txBody>
          <a:bodyPr>
            <a:normAutofit/>
          </a:bodyPr>
          <a:lstStyle/>
          <a:p>
            <a:r>
              <a:rPr lang="en-US" sz="4000" b="1" dirty="0"/>
              <a:t>Pedestrian/bicycle/Speed/aggressive</a:t>
            </a:r>
            <a:br>
              <a:rPr lang="en-US" sz="4000" b="1" dirty="0"/>
            </a:br>
            <a:br>
              <a:rPr lang="en-US" sz="4000" b="1" dirty="0"/>
            </a:br>
            <a:r>
              <a:rPr lang="en-US" sz="4000" b="1" dirty="0"/>
              <a:t>emphasis area Teams </a:t>
            </a:r>
          </a:p>
        </p:txBody>
      </p:sp>
      <p:sp>
        <p:nvSpPr>
          <p:cNvPr id="3" name="Subtitle 2">
            <a:extLst>
              <a:ext uri="{FF2B5EF4-FFF2-40B4-BE49-F238E27FC236}">
                <a16:creationId xmlns:a16="http://schemas.microsoft.com/office/drawing/2014/main" id="{0477A35D-7E3C-46D7-AE38-E70FABCBB1FF}"/>
              </a:ext>
            </a:extLst>
          </p:cNvPr>
          <p:cNvSpPr>
            <a:spLocks noGrp="1"/>
          </p:cNvSpPr>
          <p:nvPr>
            <p:ph type="subTitle" idx="1"/>
          </p:nvPr>
        </p:nvSpPr>
        <p:spPr>
          <a:xfrm>
            <a:off x="1949798" y="4286251"/>
            <a:ext cx="7086600" cy="1095375"/>
          </a:xfrm>
        </p:spPr>
        <p:txBody>
          <a:bodyPr>
            <a:normAutofit fontScale="92500" lnSpcReduction="10000"/>
          </a:bodyPr>
          <a:lstStyle/>
          <a:p>
            <a:r>
              <a:rPr lang="en-US" dirty="0"/>
              <a:t>Cynthia Spriggs</a:t>
            </a:r>
          </a:p>
          <a:p>
            <a:r>
              <a:rPr lang="en-US" dirty="0"/>
              <a:t>Motor Vehicle Administration’s Highway Safety Office</a:t>
            </a:r>
          </a:p>
          <a:p>
            <a:r>
              <a:rPr lang="en-US" dirty="0"/>
              <a:t>Pedestrian/Bicycle/Speed/Aggressive Program Manager</a:t>
            </a:r>
          </a:p>
        </p:txBody>
      </p:sp>
    </p:spTree>
    <p:extLst>
      <p:ext uri="{BB962C8B-B14F-4D97-AF65-F5344CB8AC3E}">
        <p14:creationId xmlns:p14="http://schemas.microsoft.com/office/powerpoint/2010/main" val="32051488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87A575-567D-4ACB-94EE-132C77A13E5F}"/>
              </a:ext>
            </a:extLst>
          </p:cNvPr>
          <p:cNvSpPr>
            <a:spLocks noGrp="1"/>
          </p:cNvSpPr>
          <p:nvPr>
            <p:ph idx="1"/>
          </p:nvPr>
        </p:nvSpPr>
        <p:spPr>
          <a:xfrm>
            <a:off x="2038350" y="1324720"/>
            <a:ext cx="8115300" cy="3302698"/>
          </a:xfrm>
        </p:spPr>
        <p:txBody>
          <a:bodyPr>
            <a:normAutofit/>
          </a:bodyPr>
          <a:lstStyle/>
          <a:p>
            <a:r>
              <a:rPr lang="en-US" b="1" dirty="0"/>
              <a:t>Action Step # 2			</a:t>
            </a:r>
          </a:p>
          <a:p>
            <a:r>
              <a:rPr lang="en-US" sz="1800" dirty="0"/>
              <a:t>Update course materials and curriculum for obtaining and renewing a driver's license in Maryland to better incorporate pedestrian and bicyclist safety and improve opportunities for additional education.</a:t>
            </a:r>
            <a:endParaRPr lang="en-US" dirty="0"/>
          </a:p>
          <a:p>
            <a:pPr>
              <a:defRPr/>
            </a:pPr>
            <a:r>
              <a:rPr lang="en-US" b="1" dirty="0"/>
              <a:t>Assessment Recommendation</a:t>
            </a:r>
            <a:r>
              <a:rPr lang="en-US" dirty="0"/>
              <a:t>: </a:t>
            </a:r>
            <a:r>
              <a:rPr lang="en-US" sz="1800" dirty="0">
                <a:solidFill>
                  <a:prstClr val="black"/>
                </a:solidFill>
                <a:latin typeface="Century Gothic" panose="020B0502020202020204"/>
              </a:rPr>
              <a:t>Promote driver education outside of the driver handbook, list the available classes on the MVA’s Highway Safety Office website for easy access, and promote driver education in all high school and college-based programs</a:t>
            </a:r>
          </a:p>
          <a:p>
            <a:pPr lvl="2"/>
            <a:r>
              <a:rPr lang="en-US" dirty="0"/>
              <a:t>We have established a working group.	</a:t>
            </a:r>
          </a:p>
        </p:txBody>
      </p:sp>
      <p:sp>
        <p:nvSpPr>
          <p:cNvPr id="3" name="Title 2">
            <a:extLst>
              <a:ext uri="{FF2B5EF4-FFF2-40B4-BE49-F238E27FC236}">
                <a16:creationId xmlns:a16="http://schemas.microsoft.com/office/drawing/2014/main" id="{C67F8BAC-A64A-44A3-82BF-A609D920AF47}"/>
              </a:ext>
            </a:extLst>
          </p:cNvPr>
          <p:cNvSpPr>
            <a:spLocks noGrp="1"/>
          </p:cNvSpPr>
          <p:nvPr>
            <p:ph type="title"/>
          </p:nvPr>
        </p:nvSpPr>
        <p:spPr/>
        <p:txBody>
          <a:bodyPr/>
          <a:lstStyle/>
          <a:p>
            <a:r>
              <a:rPr lang="en-US" dirty="0"/>
              <a:t>Pbeat - Outreach</a:t>
            </a:r>
          </a:p>
        </p:txBody>
      </p:sp>
      <p:pic>
        <p:nvPicPr>
          <p:cNvPr id="4" name="Graphic 3" descr="An open book">
            <a:extLst>
              <a:ext uri="{FF2B5EF4-FFF2-40B4-BE49-F238E27FC236}">
                <a16:creationId xmlns:a16="http://schemas.microsoft.com/office/drawing/2014/main" id="{0D786A4B-1570-9151-97D8-EE9E810013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02331" y="4248521"/>
            <a:ext cx="2155372" cy="2163536"/>
          </a:xfrm>
          <a:prstGeom prst="rect">
            <a:avLst/>
          </a:prstGeom>
        </p:spPr>
      </p:pic>
      <p:pic>
        <p:nvPicPr>
          <p:cNvPr id="5" name="Graphic 4" descr="A lightbulb">
            <a:extLst>
              <a:ext uri="{FF2B5EF4-FFF2-40B4-BE49-F238E27FC236}">
                <a16:creationId xmlns:a16="http://schemas.microsoft.com/office/drawing/2014/main" id="{56EC4EAB-41E7-3126-72F5-1B008797C7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92140" y="3959677"/>
            <a:ext cx="2163536" cy="2163536"/>
          </a:xfrm>
          <a:prstGeom prst="rect">
            <a:avLst/>
          </a:prstGeom>
        </p:spPr>
      </p:pic>
      <p:pic>
        <p:nvPicPr>
          <p:cNvPr id="6" name="Graphic 5" descr="Graph and note paper pads with pencil">
            <a:extLst>
              <a:ext uri="{FF2B5EF4-FFF2-40B4-BE49-F238E27FC236}">
                <a16:creationId xmlns:a16="http://schemas.microsoft.com/office/drawing/2014/main" id="{1FE6EDC1-C5F3-0573-5A71-49462D1777B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31575" y="4353963"/>
            <a:ext cx="2058095" cy="2058095"/>
          </a:xfrm>
          <a:prstGeom prst="rect">
            <a:avLst/>
          </a:prstGeom>
        </p:spPr>
      </p:pic>
    </p:spTree>
    <p:extLst>
      <p:ext uri="{BB962C8B-B14F-4D97-AF65-F5344CB8AC3E}">
        <p14:creationId xmlns:p14="http://schemas.microsoft.com/office/powerpoint/2010/main" val="3353046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9B91B0-30F2-4744-B9A2-A188EAF246D7}"/>
              </a:ext>
            </a:extLst>
          </p:cNvPr>
          <p:cNvSpPr>
            <a:spLocks noGrp="1"/>
          </p:cNvSpPr>
          <p:nvPr>
            <p:ph idx="1"/>
          </p:nvPr>
        </p:nvSpPr>
        <p:spPr/>
        <p:txBody>
          <a:bodyPr>
            <a:normAutofit/>
          </a:bodyPr>
          <a:lstStyle/>
          <a:p>
            <a:r>
              <a:rPr lang="en-US" b="1" dirty="0"/>
              <a:t>Action Step # 1 - "Legislation and Policy Action Items:</a:t>
            </a:r>
          </a:p>
          <a:p>
            <a:pPr lvl="1"/>
            <a:r>
              <a:rPr lang="en-US" dirty="0"/>
              <a:t>Establish a Pedestrian Bicycle Safety Legislative Task Force to serve as an on-going working group</a:t>
            </a:r>
          </a:p>
          <a:p>
            <a:pPr lvl="1"/>
            <a:r>
              <a:rPr lang="en-US" dirty="0"/>
              <a:t>Identify gaps in legislation and policy</a:t>
            </a:r>
          </a:p>
          <a:p>
            <a:pPr lvl="1"/>
            <a:r>
              <a:rPr lang="en-US" dirty="0"/>
              <a:t>Gather data and material to support the advancement of legislation and policy</a:t>
            </a:r>
          </a:p>
          <a:p>
            <a:pPr lvl="1"/>
            <a:r>
              <a:rPr lang="en-US" dirty="0"/>
              <a:t>Coordinate with work developed by the Maryland Bicycle Safety Task Force, Maryland Bicycle Pedestrian Advisory Committee, Bike Maryland, and other pedestrian and bicycle advocacy groups. 			</a:t>
            </a:r>
          </a:p>
        </p:txBody>
      </p:sp>
      <p:sp>
        <p:nvSpPr>
          <p:cNvPr id="3" name="Title 2">
            <a:extLst>
              <a:ext uri="{FF2B5EF4-FFF2-40B4-BE49-F238E27FC236}">
                <a16:creationId xmlns:a16="http://schemas.microsoft.com/office/drawing/2014/main" id="{7C831B7D-120A-42AC-923E-FA297D9A2263}"/>
              </a:ext>
            </a:extLst>
          </p:cNvPr>
          <p:cNvSpPr>
            <a:spLocks noGrp="1"/>
          </p:cNvSpPr>
          <p:nvPr>
            <p:ph type="title"/>
          </p:nvPr>
        </p:nvSpPr>
        <p:spPr/>
        <p:txBody>
          <a:bodyPr/>
          <a:lstStyle/>
          <a:p>
            <a:r>
              <a:rPr lang="en-US" dirty="0"/>
              <a:t>Pbeat – legislation	</a:t>
            </a:r>
          </a:p>
        </p:txBody>
      </p:sp>
    </p:spTree>
    <p:extLst>
      <p:ext uri="{BB962C8B-B14F-4D97-AF65-F5344CB8AC3E}">
        <p14:creationId xmlns:p14="http://schemas.microsoft.com/office/powerpoint/2010/main" val="37509199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3B372F-887A-499B-92C7-1809E57EA112}"/>
              </a:ext>
            </a:extLst>
          </p:cNvPr>
          <p:cNvSpPr txBox="1"/>
          <p:nvPr/>
        </p:nvSpPr>
        <p:spPr>
          <a:xfrm>
            <a:off x="3839362" y="2107659"/>
            <a:ext cx="4630722" cy="3108543"/>
          </a:xfrm>
          <a:prstGeom prst="rect">
            <a:avLst/>
          </a:prstGeom>
          <a:noFill/>
        </p:spPr>
        <p:txBody>
          <a:bodyPr wrap="square">
            <a:spAutoFit/>
          </a:bodyPr>
          <a:lstStyle/>
          <a:p>
            <a:pPr algn="ctr" defTabSz="457200">
              <a:defRPr/>
            </a:pPr>
            <a:r>
              <a:rPr lang="en-US" sz="4000" b="1" i="1" dirty="0">
                <a:solidFill>
                  <a:srgbClr val="A30B33"/>
                </a:solidFill>
                <a:latin typeface="Nunito Sans ExtraBold" panose="00000900000000000000" pitchFamily="2" charset="0"/>
              </a:rPr>
              <a:t>Thank you!</a:t>
            </a:r>
          </a:p>
          <a:p>
            <a:pPr algn="ctr" defTabSz="457200">
              <a:spcBef>
                <a:spcPct val="50000"/>
              </a:spcBef>
              <a:defRPr/>
            </a:pPr>
            <a:r>
              <a:rPr lang="en-US" sz="2400" b="1" i="1" dirty="0">
                <a:solidFill>
                  <a:srgbClr val="454545">
                    <a:lumMod val="75000"/>
                  </a:srgbClr>
                </a:solidFill>
                <a:latin typeface="Nunito Sans SemiBold" panose="00000700000000000000" pitchFamily="2" charset="0"/>
              </a:rPr>
              <a:t>Cynthia Spriggs, Pedestrian and Bicycle Safety Program Manager </a:t>
            </a:r>
          </a:p>
          <a:p>
            <a:pPr algn="ctr" defTabSz="457200">
              <a:defRPr/>
            </a:pPr>
            <a:r>
              <a:rPr lang="en-US" i="1" dirty="0">
                <a:solidFill>
                  <a:srgbClr val="454545">
                    <a:lumMod val="75000"/>
                  </a:srgbClr>
                </a:solidFill>
                <a:latin typeface="Nunito Sans Light" panose="00000400000000000000" pitchFamily="2" charset="0"/>
              </a:rPr>
              <a:t>Motor Vehicle Administration’s</a:t>
            </a:r>
          </a:p>
          <a:p>
            <a:pPr algn="ctr" defTabSz="457200">
              <a:defRPr/>
            </a:pPr>
            <a:r>
              <a:rPr lang="en-US" i="1" dirty="0">
                <a:solidFill>
                  <a:srgbClr val="454545">
                    <a:lumMod val="75000"/>
                  </a:srgbClr>
                </a:solidFill>
                <a:latin typeface="Nunito Sans Light" panose="00000400000000000000" pitchFamily="2" charset="0"/>
              </a:rPr>
              <a:t>Highway Safety Office</a:t>
            </a:r>
          </a:p>
          <a:p>
            <a:pPr algn="ctr" defTabSz="457200">
              <a:defRPr/>
            </a:pPr>
            <a:r>
              <a:rPr lang="en-US" i="1" dirty="0">
                <a:solidFill>
                  <a:srgbClr val="454545">
                    <a:lumMod val="75000"/>
                  </a:srgbClr>
                </a:solidFill>
                <a:latin typeface="Nunito Sans Light" panose="00000400000000000000" pitchFamily="2" charset="0"/>
              </a:rPr>
              <a:t>cspriggs@mdot.Maryland.gov</a:t>
            </a:r>
          </a:p>
          <a:p>
            <a:pPr algn="ctr" defTabSz="457200">
              <a:defRPr/>
            </a:pPr>
            <a:r>
              <a:rPr lang="en-US" i="1" dirty="0">
                <a:solidFill>
                  <a:srgbClr val="454545">
                    <a:lumMod val="75000"/>
                  </a:srgbClr>
                </a:solidFill>
                <a:latin typeface="Nunito Sans Light" panose="00000400000000000000" pitchFamily="2" charset="0"/>
              </a:rPr>
              <a:t>410-787-4075</a:t>
            </a:r>
            <a:endParaRPr lang="en-US" dirty="0">
              <a:solidFill>
                <a:prstClr val="black"/>
              </a:solidFill>
              <a:latin typeface="Century Gothic" panose="020B0502020202020204"/>
            </a:endParaRPr>
          </a:p>
        </p:txBody>
      </p:sp>
    </p:spTree>
    <p:extLst>
      <p:ext uri="{BB962C8B-B14F-4D97-AF65-F5344CB8AC3E}">
        <p14:creationId xmlns:p14="http://schemas.microsoft.com/office/powerpoint/2010/main" val="2791087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8C79D2-702F-4FE8-BB6C-1D861F3571CB}"/>
              </a:ext>
            </a:extLst>
          </p:cNvPr>
          <p:cNvSpPr>
            <a:spLocks noGrp="1"/>
          </p:cNvSpPr>
          <p:nvPr>
            <p:ph idx="1"/>
          </p:nvPr>
        </p:nvSpPr>
        <p:spPr>
          <a:xfrm>
            <a:off x="886885" y="2412949"/>
            <a:ext cx="4734982" cy="2877508"/>
          </a:xfrm>
        </p:spPr>
        <p:txBody>
          <a:bodyPr>
            <a:normAutofit/>
          </a:bodyPr>
          <a:lstStyle/>
          <a:p>
            <a:r>
              <a:rPr lang="en-US" dirty="0"/>
              <a:t>Currently have about 80 members</a:t>
            </a:r>
          </a:p>
          <a:p>
            <a:r>
              <a:rPr lang="en-US" dirty="0"/>
              <a:t>Virtual meetings until 2022</a:t>
            </a:r>
          </a:p>
          <a:p>
            <a:r>
              <a:rPr lang="en-US" dirty="0"/>
              <a:t>Hybrid meetings started in 2023</a:t>
            </a:r>
          </a:p>
          <a:p>
            <a:r>
              <a:rPr lang="en-US" dirty="0"/>
              <a:t>Co-Chair position is open</a:t>
            </a:r>
          </a:p>
          <a:p>
            <a:pPr marL="0" indent="0">
              <a:buNone/>
            </a:pPr>
            <a:endParaRPr lang="en-US" dirty="0"/>
          </a:p>
          <a:p>
            <a:endParaRPr lang="en-US" dirty="0"/>
          </a:p>
        </p:txBody>
      </p:sp>
      <p:sp>
        <p:nvSpPr>
          <p:cNvPr id="3" name="Title 2">
            <a:extLst>
              <a:ext uri="{FF2B5EF4-FFF2-40B4-BE49-F238E27FC236}">
                <a16:creationId xmlns:a16="http://schemas.microsoft.com/office/drawing/2014/main" id="{A9660071-C329-4994-AC16-EE389FA94F7F}"/>
              </a:ext>
            </a:extLst>
          </p:cNvPr>
          <p:cNvSpPr>
            <a:spLocks noGrp="1"/>
          </p:cNvSpPr>
          <p:nvPr>
            <p:ph type="title"/>
          </p:nvPr>
        </p:nvSpPr>
        <p:spPr/>
        <p:txBody>
          <a:bodyPr/>
          <a:lstStyle/>
          <a:p>
            <a:r>
              <a:rPr lang="en-US" dirty="0"/>
              <a:t>Speed/aggressive	</a:t>
            </a:r>
          </a:p>
        </p:txBody>
      </p:sp>
      <p:pic>
        <p:nvPicPr>
          <p:cNvPr id="5" name="Picture 4" descr="People in a classroom">
            <a:extLst>
              <a:ext uri="{FF2B5EF4-FFF2-40B4-BE49-F238E27FC236}">
                <a16:creationId xmlns:a16="http://schemas.microsoft.com/office/drawing/2014/main" id="{118AACCD-C7EC-BC05-CA05-9740421842B9}"/>
              </a:ext>
            </a:extLst>
          </p:cNvPr>
          <p:cNvPicPr>
            <a:picLocks noChangeAspect="1"/>
          </p:cNvPicPr>
          <p:nvPr/>
        </p:nvPicPr>
        <p:blipFill>
          <a:blip r:embed="rId2"/>
          <a:stretch>
            <a:fillRect/>
          </a:stretch>
        </p:blipFill>
        <p:spPr>
          <a:xfrm>
            <a:off x="5891893" y="2177093"/>
            <a:ext cx="4670404" cy="3113364"/>
          </a:xfrm>
          <a:prstGeom prst="rect">
            <a:avLst/>
          </a:prstGeom>
        </p:spPr>
      </p:pic>
    </p:spTree>
    <p:extLst>
      <p:ext uri="{BB962C8B-B14F-4D97-AF65-F5344CB8AC3E}">
        <p14:creationId xmlns:p14="http://schemas.microsoft.com/office/powerpoint/2010/main" val="1404873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21B283-77C2-4121-B5DF-7A3CC2347224}"/>
              </a:ext>
            </a:extLst>
          </p:cNvPr>
          <p:cNvSpPr>
            <a:spLocks noGrp="1"/>
          </p:cNvSpPr>
          <p:nvPr>
            <p:ph type="title"/>
          </p:nvPr>
        </p:nvSpPr>
        <p:spPr/>
        <p:txBody>
          <a:bodyPr/>
          <a:lstStyle/>
          <a:p>
            <a:r>
              <a:rPr lang="en-US" dirty="0"/>
              <a:t>Engineering	</a:t>
            </a:r>
          </a:p>
        </p:txBody>
      </p:sp>
      <p:sp>
        <p:nvSpPr>
          <p:cNvPr id="2" name="Content Placeholder 1">
            <a:extLst>
              <a:ext uri="{FF2B5EF4-FFF2-40B4-BE49-F238E27FC236}">
                <a16:creationId xmlns:a16="http://schemas.microsoft.com/office/drawing/2014/main" id="{051451EE-E5E4-4501-88A7-982F84843C88}"/>
              </a:ext>
            </a:extLst>
          </p:cNvPr>
          <p:cNvSpPr>
            <a:spLocks noGrp="1"/>
          </p:cNvSpPr>
          <p:nvPr>
            <p:ph sz="half" idx="1"/>
          </p:nvPr>
        </p:nvSpPr>
        <p:spPr>
          <a:xfrm>
            <a:off x="474882" y="1852057"/>
            <a:ext cx="4720888" cy="3817989"/>
          </a:xfrm>
        </p:spPr>
        <p:txBody>
          <a:bodyPr>
            <a:normAutofit/>
          </a:bodyPr>
          <a:lstStyle/>
          <a:p>
            <a:r>
              <a:rPr lang="en-US" sz="2400" dirty="0"/>
              <a:t>SHA presented information to the team:</a:t>
            </a:r>
          </a:p>
          <a:p>
            <a:pPr lvl="1"/>
            <a:r>
              <a:rPr lang="en-US" sz="2200" dirty="0"/>
              <a:t>Speed feedback signs</a:t>
            </a:r>
          </a:p>
          <a:p>
            <a:pPr lvl="1"/>
            <a:r>
              <a:rPr lang="en-US" sz="2200" dirty="0"/>
              <a:t>Automated Enforcement</a:t>
            </a:r>
          </a:p>
          <a:p>
            <a:pPr lvl="1"/>
            <a:r>
              <a:rPr lang="en-US" sz="2200" dirty="0"/>
              <a:t>Speed limits</a:t>
            </a:r>
          </a:p>
          <a:p>
            <a:pPr lvl="1"/>
            <a:r>
              <a:rPr lang="en-US" sz="2200" dirty="0"/>
              <a:t>Context Zones</a:t>
            </a:r>
          </a:p>
          <a:p>
            <a:pPr marL="228600" marR="0" lvl="0" indent="-228600" algn="l" defTabSz="914400" rtl="0" eaLnBrk="1" fontAlgn="auto" latinLnBrk="0" hangingPunct="1">
              <a:lnSpc>
                <a:spcPct val="90000"/>
              </a:lnSpc>
              <a:spcBef>
                <a:spcPts val="1000"/>
              </a:spcBef>
              <a:spcAft>
                <a:spcPts val="0"/>
              </a:spcAft>
              <a:buClr>
                <a:srgbClr val="A51E36"/>
              </a:buClr>
              <a:buSzPct val="125000"/>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Complete Streets Update</a:t>
            </a:r>
          </a:p>
          <a:p>
            <a:pPr lvl="1"/>
            <a:endParaRPr lang="en-US" sz="2200" dirty="0"/>
          </a:p>
        </p:txBody>
      </p:sp>
      <p:pic>
        <p:nvPicPr>
          <p:cNvPr id="23" name="Content Placeholder 22" descr="Map&#10;&#10;Description automatically generated">
            <a:extLst>
              <a:ext uri="{FF2B5EF4-FFF2-40B4-BE49-F238E27FC236}">
                <a16:creationId xmlns:a16="http://schemas.microsoft.com/office/drawing/2014/main" id="{05597CDC-AB5C-1CE1-F333-5723DF22629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307169" y="1649894"/>
            <a:ext cx="6675626" cy="3817989"/>
          </a:xfrm>
        </p:spPr>
      </p:pic>
      <p:sp>
        <p:nvSpPr>
          <p:cNvPr id="24" name="Oval 23">
            <a:extLst>
              <a:ext uri="{FF2B5EF4-FFF2-40B4-BE49-F238E27FC236}">
                <a16:creationId xmlns:a16="http://schemas.microsoft.com/office/drawing/2014/main" id="{3A439ED1-423D-6CD4-9989-446067192F96}"/>
              </a:ext>
            </a:extLst>
          </p:cNvPr>
          <p:cNvSpPr/>
          <p:nvPr/>
        </p:nvSpPr>
        <p:spPr>
          <a:xfrm>
            <a:off x="10018643" y="2693504"/>
            <a:ext cx="884583" cy="17890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5" name="Oval 24">
            <a:extLst>
              <a:ext uri="{FF2B5EF4-FFF2-40B4-BE49-F238E27FC236}">
                <a16:creationId xmlns:a16="http://schemas.microsoft.com/office/drawing/2014/main" id="{8CB22267-B610-137A-EE57-5FA8567FDB06}"/>
              </a:ext>
            </a:extLst>
          </p:cNvPr>
          <p:cNvSpPr/>
          <p:nvPr/>
        </p:nvSpPr>
        <p:spPr>
          <a:xfrm>
            <a:off x="10018643" y="3230217"/>
            <a:ext cx="1212574" cy="17890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582452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21B283-77C2-4121-B5DF-7A3CC2347224}"/>
              </a:ext>
            </a:extLst>
          </p:cNvPr>
          <p:cNvSpPr>
            <a:spLocks noGrp="1"/>
          </p:cNvSpPr>
          <p:nvPr>
            <p:ph type="title"/>
          </p:nvPr>
        </p:nvSpPr>
        <p:spPr/>
        <p:txBody>
          <a:bodyPr/>
          <a:lstStyle/>
          <a:p>
            <a:r>
              <a:rPr lang="en-US" dirty="0"/>
              <a:t>Legislative	</a:t>
            </a:r>
          </a:p>
        </p:txBody>
      </p:sp>
      <p:sp>
        <p:nvSpPr>
          <p:cNvPr id="2" name="Content Placeholder 1">
            <a:extLst>
              <a:ext uri="{FF2B5EF4-FFF2-40B4-BE49-F238E27FC236}">
                <a16:creationId xmlns:a16="http://schemas.microsoft.com/office/drawing/2014/main" id="{051451EE-E5E4-4501-88A7-982F84843C88}"/>
              </a:ext>
            </a:extLst>
          </p:cNvPr>
          <p:cNvSpPr>
            <a:spLocks noGrp="1"/>
          </p:cNvSpPr>
          <p:nvPr>
            <p:ph sz="half" idx="1"/>
          </p:nvPr>
        </p:nvSpPr>
        <p:spPr>
          <a:xfrm>
            <a:off x="508748" y="2411407"/>
            <a:ext cx="4720888" cy="1957394"/>
          </a:xfrm>
        </p:spPr>
        <p:txBody>
          <a:bodyPr>
            <a:normAutofit/>
          </a:bodyPr>
          <a:lstStyle/>
          <a:p>
            <a:pPr marL="228600" marR="0" lvl="0" indent="-228600" algn="l" defTabSz="914400" rtl="0" eaLnBrk="1" fontAlgn="auto" latinLnBrk="0" hangingPunct="1">
              <a:lnSpc>
                <a:spcPct val="90000"/>
              </a:lnSpc>
              <a:spcBef>
                <a:spcPts val="1000"/>
              </a:spcBef>
              <a:spcAft>
                <a:spcPts val="0"/>
              </a:spcAft>
              <a:buClr>
                <a:srgbClr val="A51E36"/>
              </a:buClr>
              <a:buSzPct val="125000"/>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ea typeface="Calibri Light" panose="020F0302020204030204" pitchFamily="34" charset="0"/>
                <a:cs typeface="Calibri Light" panose="020F0302020204030204" pitchFamily="34" charset="0"/>
              </a:rPr>
              <a:t>Sub-committee similar to PBEAT</a:t>
            </a:r>
          </a:p>
          <a:p>
            <a:pPr marL="228600" marR="0" lvl="0" indent="-228600" algn="l" defTabSz="914400" rtl="0" eaLnBrk="1" fontAlgn="auto" latinLnBrk="0" hangingPunct="1">
              <a:lnSpc>
                <a:spcPct val="90000"/>
              </a:lnSpc>
              <a:spcBef>
                <a:spcPts val="1000"/>
              </a:spcBef>
              <a:spcAft>
                <a:spcPts val="0"/>
              </a:spcAft>
              <a:buClr>
                <a:srgbClr val="A51E36"/>
              </a:buClr>
              <a:buSzPct val="125000"/>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ea typeface="Calibri Light" panose="020F0302020204030204" pitchFamily="34" charset="0"/>
                <a:cs typeface="Calibri Light" panose="020F0302020204030204" pitchFamily="34" charset="0"/>
              </a:rPr>
              <a:t>PBEAT advocates joined</a:t>
            </a:r>
          </a:p>
          <a:p>
            <a:pPr marL="228600" marR="0" lvl="0" indent="-228600" algn="l" defTabSz="914400" rtl="0" eaLnBrk="1" fontAlgn="auto" latinLnBrk="0" hangingPunct="1">
              <a:lnSpc>
                <a:spcPct val="90000"/>
              </a:lnSpc>
              <a:spcBef>
                <a:spcPts val="1000"/>
              </a:spcBef>
              <a:spcAft>
                <a:spcPts val="0"/>
              </a:spcAft>
              <a:buClr>
                <a:srgbClr val="A51E36"/>
              </a:buClr>
              <a:buSzPct val="125000"/>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ea typeface="Calibri Light" panose="020F0302020204030204" pitchFamily="34" charset="0"/>
                <a:cs typeface="Calibri Light" panose="020F0302020204030204" pitchFamily="34" charset="0"/>
              </a:rPr>
              <a:t>Shared thoughts</a:t>
            </a:r>
          </a:p>
          <a:p>
            <a:pPr lvl="1"/>
            <a:endParaRPr lang="en-US" sz="2200" dirty="0"/>
          </a:p>
        </p:txBody>
      </p:sp>
      <p:pic>
        <p:nvPicPr>
          <p:cNvPr id="6" name="Content Placeholder 5">
            <a:extLst>
              <a:ext uri="{FF2B5EF4-FFF2-40B4-BE49-F238E27FC236}">
                <a16:creationId xmlns:a16="http://schemas.microsoft.com/office/drawing/2014/main" id="{D4B3E3A3-8939-876E-3424-7B3C80487E0B}"/>
              </a:ext>
            </a:extLst>
          </p:cNvPr>
          <p:cNvPicPr>
            <a:picLocks noGrp="1" noChangeAspect="1"/>
          </p:cNvPicPr>
          <p:nvPr>
            <p:ph sz="half" idx="2"/>
          </p:nvPr>
        </p:nvPicPr>
        <p:blipFill>
          <a:blip r:embed="rId3"/>
          <a:stretch>
            <a:fillRect/>
          </a:stretch>
        </p:blipFill>
        <p:spPr>
          <a:xfrm>
            <a:off x="6855036" y="1748894"/>
            <a:ext cx="4036062" cy="4024313"/>
          </a:xfrm>
          <a:prstGeom prst="rect">
            <a:avLst/>
          </a:prstGeom>
        </p:spPr>
      </p:pic>
    </p:spTree>
    <p:extLst>
      <p:ext uri="{BB962C8B-B14F-4D97-AF65-F5344CB8AC3E}">
        <p14:creationId xmlns:p14="http://schemas.microsoft.com/office/powerpoint/2010/main" val="1502466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A233F-BD4B-4D99-8BBD-D3470FFDE56A}"/>
              </a:ext>
            </a:extLst>
          </p:cNvPr>
          <p:cNvSpPr>
            <a:spLocks noGrp="1"/>
          </p:cNvSpPr>
          <p:nvPr>
            <p:ph type="title"/>
          </p:nvPr>
        </p:nvSpPr>
        <p:spPr/>
        <p:txBody>
          <a:bodyPr/>
          <a:lstStyle/>
          <a:p>
            <a:r>
              <a:rPr lang="en-US" dirty="0"/>
              <a:t>Enforcement - automated</a:t>
            </a:r>
          </a:p>
        </p:txBody>
      </p:sp>
      <p:pic>
        <p:nvPicPr>
          <p:cNvPr id="8" name="Content Placeholder 7" descr="A picture containing outdoor, sky, road, car&#10;&#10;Description automatically generated">
            <a:extLst>
              <a:ext uri="{FF2B5EF4-FFF2-40B4-BE49-F238E27FC236}">
                <a16:creationId xmlns:a16="http://schemas.microsoft.com/office/drawing/2014/main" id="{81F247E0-9E09-4686-9F66-612AEF8B198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2" y="1500280"/>
            <a:ext cx="3501054" cy="2621900"/>
          </a:xfrm>
        </p:spPr>
      </p:pic>
      <p:pic>
        <p:nvPicPr>
          <p:cNvPr id="10" name="Picture 9" descr="A picture containing text, sky, outdoor, tree&#10;&#10;Description automatically generated">
            <a:extLst>
              <a:ext uri="{FF2B5EF4-FFF2-40B4-BE49-F238E27FC236}">
                <a16:creationId xmlns:a16="http://schemas.microsoft.com/office/drawing/2014/main" id="{48791A83-5206-4368-A9FE-F49B2C672DE5}"/>
              </a:ext>
            </a:extLst>
          </p:cNvPr>
          <p:cNvPicPr>
            <a:picLocks noChangeAspect="1"/>
          </p:cNvPicPr>
          <p:nvPr/>
        </p:nvPicPr>
        <p:blipFill rotWithShape="1">
          <a:blip r:embed="rId4">
            <a:extLst>
              <a:ext uri="{28A0092B-C50C-407E-A947-70E740481C1C}">
                <a14:useLocalDpi xmlns:a14="http://schemas.microsoft.com/office/drawing/2010/main" val="0"/>
              </a:ext>
            </a:extLst>
          </a:blip>
          <a:srcRect l="18605" t="1976" r="19889" b="1581"/>
          <a:stretch/>
        </p:blipFill>
        <p:spPr>
          <a:xfrm>
            <a:off x="8989995" y="4046770"/>
            <a:ext cx="2934735" cy="2417708"/>
          </a:xfrm>
          <a:prstGeom prst="rect">
            <a:avLst/>
          </a:prstGeom>
        </p:spPr>
      </p:pic>
      <p:sp>
        <p:nvSpPr>
          <p:cNvPr id="4" name="Content Placeholder 3">
            <a:extLst>
              <a:ext uri="{FF2B5EF4-FFF2-40B4-BE49-F238E27FC236}">
                <a16:creationId xmlns:a16="http://schemas.microsoft.com/office/drawing/2014/main" id="{0C34A790-A963-DBD9-73EE-1E279EF9EE92}"/>
              </a:ext>
            </a:extLst>
          </p:cNvPr>
          <p:cNvSpPr>
            <a:spLocks noGrp="1"/>
          </p:cNvSpPr>
          <p:nvPr>
            <p:ph sz="half" idx="1"/>
          </p:nvPr>
        </p:nvSpPr>
        <p:spPr>
          <a:xfrm>
            <a:off x="535006" y="2811230"/>
            <a:ext cx="5334000" cy="2621901"/>
          </a:xfrm>
        </p:spPr>
        <p:txBody>
          <a:bodyPr/>
          <a:lstStyle/>
          <a:p>
            <a:r>
              <a:rPr lang="en-US" dirty="0"/>
              <a:t>Crash Core awarded mid-year FY23 and full FY24 grant to continue the study of automated enforcement. </a:t>
            </a:r>
          </a:p>
          <a:p>
            <a:r>
              <a:rPr lang="en-US" sz="2400" dirty="0">
                <a:solidFill>
                  <a:srgbClr val="000000"/>
                </a:solidFill>
              </a:rPr>
              <a:t>Work Zones, School Zones, Residential and I-83 </a:t>
            </a:r>
          </a:p>
        </p:txBody>
      </p:sp>
    </p:spTree>
    <p:extLst>
      <p:ext uri="{BB962C8B-B14F-4D97-AF65-F5344CB8AC3E}">
        <p14:creationId xmlns:p14="http://schemas.microsoft.com/office/powerpoint/2010/main" val="41358245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8C79D2-702F-4FE8-BB6C-1D861F3571CB}"/>
              </a:ext>
            </a:extLst>
          </p:cNvPr>
          <p:cNvSpPr>
            <a:spLocks noGrp="1"/>
          </p:cNvSpPr>
          <p:nvPr>
            <p:ph idx="1"/>
          </p:nvPr>
        </p:nvSpPr>
        <p:spPr>
          <a:xfrm>
            <a:off x="963085" y="1813025"/>
            <a:ext cx="4734982" cy="4579307"/>
          </a:xfrm>
        </p:spPr>
        <p:txBody>
          <a:bodyPr>
            <a:normAutofit lnSpcReduction="10000"/>
          </a:bodyPr>
          <a:lstStyle/>
          <a:p>
            <a:r>
              <a:rPr lang="en-US" dirty="0"/>
              <a:t>Currently have about 120 members</a:t>
            </a:r>
          </a:p>
          <a:p>
            <a:r>
              <a:rPr lang="en-US" dirty="0"/>
              <a:t>Hybrid meeting in March and June</a:t>
            </a:r>
          </a:p>
          <a:p>
            <a:r>
              <a:rPr lang="en-US" dirty="0"/>
              <a:t>All meetings will be back in person. </a:t>
            </a:r>
          </a:p>
          <a:p>
            <a:r>
              <a:rPr lang="en-US" dirty="0"/>
              <a:t>Averaging 30 in person with robust discussions</a:t>
            </a:r>
          </a:p>
          <a:p>
            <a:r>
              <a:rPr lang="en-US" dirty="0"/>
              <a:t>Co-Chairs, Joe Mogues and Kate Mazzaro</a:t>
            </a:r>
          </a:p>
          <a:p>
            <a:r>
              <a:rPr lang="en-US" dirty="0"/>
              <a:t>Ped/Bike Assessment </a:t>
            </a:r>
            <a:r>
              <a:rPr lang="en-US" dirty="0">
                <a:hlinkClick r:id="rId2"/>
              </a:rPr>
              <a:t>Pedestrian &amp; Bicycle Safety - Facts, Tips - Zero Deaths MD</a:t>
            </a:r>
            <a:endParaRPr lang="en-US" dirty="0"/>
          </a:p>
          <a:p>
            <a:endParaRPr lang="en-US" dirty="0"/>
          </a:p>
          <a:p>
            <a:endParaRPr lang="en-US" dirty="0"/>
          </a:p>
        </p:txBody>
      </p:sp>
      <p:sp>
        <p:nvSpPr>
          <p:cNvPr id="3" name="Title 2">
            <a:extLst>
              <a:ext uri="{FF2B5EF4-FFF2-40B4-BE49-F238E27FC236}">
                <a16:creationId xmlns:a16="http://schemas.microsoft.com/office/drawing/2014/main" id="{A9660071-C329-4994-AC16-EE389FA94F7F}"/>
              </a:ext>
            </a:extLst>
          </p:cNvPr>
          <p:cNvSpPr>
            <a:spLocks noGrp="1"/>
          </p:cNvSpPr>
          <p:nvPr>
            <p:ph type="title"/>
          </p:nvPr>
        </p:nvSpPr>
        <p:spPr/>
        <p:txBody>
          <a:bodyPr/>
          <a:lstStyle/>
          <a:p>
            <a:r>
              <a:rPr lang="en-US" dirty="0"/>
              <a:t>PBEAT 		</a:t>
            </a:r>
          </a:p>
        </p:txBody>
      </p:sp>
      <p:pic>
        <p:nvPicPr>
          <p:cNvPr id="5" name="Picture 4" descr="People in a classroom">
            <a:extLst>
              <a:ext uri="{FF2B5EF4-FFF2-40B4-BE49-F238E27FC236}">
                <a16:creationId xmlns:a16="http://schemas.microsoft.com/office/drawing/2014/main" id="{118AACCD-C7EC-BC05-CA05-9740421842B9}"/>
              </a:ext>
            </a:extLst>
          </p:cNvPr>
          <p:cNvPicPr>
            <a:picLocks noChangeAspect="1"/>
          </p:cNvPicPr>
          <p:nvPr/>
        </p:nvPicPr>
        <p:blipFill>
          <a:blip r:embed="rId3"/>
          <a:stretch>
            <a:fillRect/>
          </a:stretch>
        </p:blipFill>
        <p:spPr>
          <a:xfrm>
            <a:off x="5891893" y="2177093"/>
            <a:ext cx="4670404" cy="3113364"/>
          </a:xfrm>
          <a:prstGeom prst="rect">
            <a:avLst/>
          </a:prstGeom>
        </p:spPr>
      </p:pic>
    </p:spTree>
    <p:extLst>
      <p:ext uri="{BB962C8B-B14F-4D97-AF65-F5344CB8AC3E}">
        <p14:creationId xmlns:p14="http://schemas.microsoft.com/office/powerpoint/2010/main" val="2229485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A77A5B-AA38-492E-850E-543D54CEFF5A}"/>
              </a:ext>
            </a:extLst>
          </p:cNvPr>
          <p:cNvSpPr>
            <a:spLocks noGrp="1"/>
          </p:cNvSpPr>
          <p:nvPr>
            <p:ph idx="1"/>
          </p:nvPr>
        </p:nvSpPr>
        <p:spPr>
          <a:xfrm>
            <a:off x="1914525" y="1439019"/>
            <a:ext cx="5028644" cy="4904676"/>
          </a:xfrm>
        </p:spPr>
        <p:txBody>
          <a:bodyPr>
            <a:normAutofit fontScale="92500"/>
          </a:bodyPr>
          <a:lstStyle/>
          <a:p>
            <a:r>
              <a:rPr lang="en-US" sz="2400" b="1" dirty="0"/>
              <a:t>Improve roadway environments related to pedestrians and bicyclists by system-wide countermeasures, engineering treatments, and land-use planning.</a:t>
            </a:r>
          </a:p>
          <a:p>
            <a:pPr>
              <a:defRPr/>
            </a:pPr>
            <a:r>
              <a:rPr lang="en-US" sz="2400" b="1" dirty="0"/>
              <a:t>Assessment Recommendation:  </a:t>
            </a:r>
            <a:r>
              <a:rPr lang="en-US" sz="2400" dirty="0">
                <a:solidFill>
                  <a:prstClr val="black"/>
                </a:solidFill>
                <a:latin typeface="Century Gothic" panose="020B0502020202020204"/>
              </a:rPr>
              <a:t>Complete the Pedestrian Safety Action Plan (PSAP) that is currently in development and either include bicyclist safety measures in this plan or develop a Bicyclist Safety Action Plan</a:t>
            </a:r>
          </a:p>
          <a:p>
            <a:r>
              <a:rPr lang="en-US" dirty="0"/>
              <a:t>PSAP is completed and includes bicyclist safety measures. </a:t>
            </a:r>
          </a:p>
        </p:txBody>
      </p:sp>
      <p:sp>
        <p:nvSpPr>
          <p:cNvPr id="3" name="Title 2">
            <a:extLst>
              <a:ext uri="{FF2B5EF4-FFF2-40B4-BE49-F238E27FC236}">
                <a16:creationId xmlns:a16="http://schemas.microsoft.com/office/drawing/2014/main" id="{C9BA507C-1864-4FCE-AE76-47066E2785F6}"/>
              </a:ext>
            </a:extLst>
          </p:cNvPr>
          <p:cNvSpPr>
            <a:spLocks noGrp="1"/>
          </p:cNvSpPr>
          <p:nvPr>
            <p:ph type="title"/>
          </p:nvPr>
        </p:nvSpPr>
        <p:spPr/>
        <p:txBody>
          <a:bodyPr>
            <a:normAutofit/>
          </a:bodyPr>
          <a:lstStyle/>
          <a:p>
            <a:r>
              <a:rPr lang="en-US" dirty="0"/>
              <a:t>Pbeat – infrastructure	</a:t>
            </a:r>
          </a:p>
        </p:txBody>
      </p:sp>
      <p:pic>
        <p:nvPicPr>
          <p:cNvPr id="4" name="Picture 3">
            <a:extLst>
              <a:ext uri="{FF2B5EF4-FFF2-40B4-BE49-F238E27FC236}">
                <a16:creationId xmlns:a16="http://schemas.microsoft.com/office/drawing/2014/main" id="{C3C3B1C7-A376-7382-533E-88130ACAAD5A}"/>
              </a:ext>
            </a:extLst>
          </p:cNvPr>
          <p:cNvPicPr>
            <a:picLocks noChangeAspect="1"/>
          </p:cNvPicPr>
          <p:nvPr/>
        </p:nvPicPr>
        <p:blipFill>
          <a:blip r:embed="rId2"/>
          <a:stretch>
            <a:fillRect/>
          </a:stretch>
        </p:blipFill>
        <p:spPr>
          <a:xfrm>
            <a:off x="7009845" y="2690418"/>
            <a:ext cx="3508215" cy="2173278"/>
          </a:xfrm>
          <a:prstGeom prst="rect">
            <a:avLst/>
          </a:prstGeom>
        </p:spPr>
      </p:pic>
    </p:spTree>
    <p:extLst>
      <p:ext uri="{BB962C8B-B14F-4D97-AF65-F5344CB8AC3E}">
        <p14:creationId xmlns:p14="http://schemas.microsoft.com/office/powerpoint/2010/main" val="1157147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2B4CEA-AC0E-4E79-85DD-EB6E493199F7}"/>
              </a:ext>
            </a:extLst>
          </p:cNvPr>
          <p:cNvSpPr>
            <a:spLocks noGrp="1"/>
          </p:cNvSpPr>
          <p:nvPr>
            <p:ph idx="1"/>
          </p:nvPr>
        </p:nvSpPr>
        <p:spPr>
          <a:xfrm>
            <a:off x="844551" y="1679659"/>
            <a:ext cx="4681105" cy="4418207"/>
          </a:xfrm>
        </p:spPr>
        <p:txBody>
          <a:bodyPr>
            <a:normAutofit/>
          </a:bodyPr>
          <a:lstStyle/>
          <a:p>
            <a:pPr>
              <a:buClr>
                <a:srgbClr val="E64823"/>
              </a:buClr>
              <a:defRPr/>
            </a:pPr>
            <a:r>
              <a:rPr lang="en-US" sz="2400" b="1" dirty="0">
                <a:solidFill>
                  <a:prstClr val="black"/>
                </a:solidFill>
                <a:latin typeface="Calibri" panose="020F0502020204030204"/>
              </a:rPr>
              <a:t>VRU Assessment</a:t>
            </a:r>
          </a:p>
          <a:p>
            <a:pPr lvl="1">
              <a:buClr>
                <a:srgbClr val="E64823"/>
              </a:buClr>
              <a:defRPr/>
            </a:pPr>
            <a:r>
              <a:rPr lang="en-US" sz="2400" dirty="0">
                <a:solidFill>
                  <a:prstClr val="black"/>
                </a:solidFill>
                <a:latin typeface="Calibri" panose="020F0502020204030204"/>
              </a:rPr>
              <a:t>Completed and added to the SHSP</a:t>
            </a:r>
          </a:p>
          <a:p>
            <a:pPr>
              <a:buClr>
                <a:srgbClr val="E64823"/>
              </a:buClr>
              <a:defRPr/>
            </a:pPr>
            <a:r>
              <a:rPr lang="en-US" sz="2400" b="1" dirty="0">
                <a:solidFill>
                  <a:prstClr val="black"/>
                </a:solidFill>
                <a:latin typeface="Calibri" panose="020F0502020204030204"/>
              </a:rPr>
              <a:t>HAWK Signals</a:t>
            </a:r>
          </a:p>
          <a:p>
            <a:pPr lvl="1">
              <a:spcBef>
                <a:spcPts val="1000"/>
              </a:spcBef>
              <a:buClr>
                <a:srgbClr val="E64823"/>
              </a:buClr>
              <a:defRPr/>
            </a:pPr>
            <a:r>
              <a:rPr lang="en-US" sz="2400" dirty="0">
                <a:solidFill>
                  <a:prstClr val="black"/>
                </a:solidFill>
                <a:latin typeface="Calibri" panose="020F0502020204030204"/>
              </a:rPr>
              <a:t>PBEAT discussed HAWK signals and the need for education to drivers, cyclist and pedestrians</a:t>
            </a:r>
          </a:p>
          <a:p>
            <a:endParaRPr lang="en-US" dirty="0"/>
          </a:p>
        </p:txBody>
      </p:sp>
      <p:sp>
        <p:nvSpPr>
          <p:cNvPr id="3" name="Title 2">
            <a:extLst>
              <a:ext uri="{FF2B5EF4-FFF2-40B4-BE49-F238E27FC236}">
                <a16:creationId xmlns:a16="http://schemas.microsoft.com/office/drawing/2014/main" id="{3B472365-228A-7278-E093-BEC867AD91AA}"/>
              </a:ext>
            </a:extLst>
          </p:cNvPr>
          <p:cNvSpPr>
            <a:spLocks noGrp="1"/>
          </p:cNvSpPr>
          <p:nvPr>
            <p:ph type="title"/>
          </p:nvPr>
        </p:nvSpPr>
        <p:spPr/>
        <p:txBody>
          <a:bodyPr>
            <a:normAutofit fontScale="90000"/>
          </a:bodyPr>
          <a:lstStyle/>
          <a:p>
            <a:pPr>
              <a:lnSpc>
                <a:spcPct val="100000"/>
              </a:lnSpc>
              <a:spcBef>
                <a:spcPts val="0"/>
              </a:spcBef>
              <a:defRPr/>
            </a:pPr>
            <a:r>
              <a:rPr lang="en-US" cap="none" dirty="0">
                <a:solidFill>
                  <a:prstClr val="black"/>
                </a:solidFill>
                <a:latin typeface="Calibri" panose="020F0502020204030204"/>
                <a:ea typeface="+mn-ea"/>
                <a:cs typeface="+mn-cs"/>
              </a:rPr>
              <a:t>Infrastructure</a:t>
            </a:r>
            <a:br>
              <a:rPr lang="en-US" cap="none" dirty="0">
                <a:solidFill>
                  <a:prstClr val="black"/>
                </a:solidFill>
                <a:latin typeface="Calibri" panose="020F0502020204030204"/>
                <a:ea typeface="+mn-ea"/>
                <a:cs typeface="+mn-cs"/>
              </a:rPr>
            </a:br>
            <a:endParaRPr lang="en-US" dirty="0"/>
          </a:p>
        </p:txBody>
      </p:sp>
      <p:pic>
        <p:nvPicPr>
          <p:cNvPr id="5" name="Picture 4">
            <a:extLst>
              <a:ext uri="{FF2B5EF4-FFF2-40B4-BE49-F238E27FC236}">
                <a16:creationId xmlns:a16="http://schemas.microsoft.com/office/drawing/2014/main" id="{D3302ADC-DB6D-9ED7-7468-04D7129468EB}"/>
              </a:ext>
            </a:extLst>
          </p:cNvPr>
          <p:cNvPicPr>
            <a:picLocks noChangeAspect="1"/>
          </p:cNvPicPr>
          <p:nvPr/>
        </p:nvPicPr>
        <p:blipFill>
          <a:blip r:embed="rId2"/>
          <a:stretch>
            <a:fillRect/>
          </a:stretch>
        </p:blipFill>
        <p:spPr>
          <a:xfrm>
            <a:off x="1110293" y="4380046"/>
            <a:ext cx="3629939" cy="2291686"/>
          </a:xfrm>
          <a:prstGeom prst="rect">
            <a:avLst/>
          </a:prstGeom>
        </p:spPr>
      </p:pic>
      <p:pic>
        <p:nvPicPr>
          <p:cNvPr id="6" name="Picture 5">
            <a:extLst>
              <a:ext uri="{FF2B5EF4-FFF2-40B4-BE49-F238E27FC236}">
                <a16:creationId xmlns:a16="http://schemas.microsoft.com/office/drawing/2014/main" id="{EB74E8EC-B39B-F8D7-0658-FE93D79E49F3}"/>
              </a:ext>
            </a:extLst>
          </p:cNvPr>
          <p:cNvPicPr>
            <a:picLocks noChangeAspect="1"/>
          </p:cNvPicPr>
          <p:nvPr/>
        </p:nvPicPr>
        <p:blipFill>
          <a:blip r:embed="rId3"/>
          <a:stretch>
            <a:fillRect/>
          </a:stretch>
        </p:blipFill>
        <p:spPr>
          <a:xfrm>
            <a:off x="7778344" y="1641304"/>
            <a:ext cx="3493311" cy="4456562"/>
          </a:xfrm>
          <a:prstGeom prst="rect">
            <a:avLst/>
          </a:prstGeom>
        </p:spPr>
      </p:pic>
    </p:spTree>
    <p:extLst>
      <p:ext uri="{BB962C8B-B14F-4D97-AF65-F5344CB8AC3E}">
        <p14:creationId xmlns:p14="http://schemas.microsoft.com/office/powerpoint/2010/main" val="4289911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C1173B-E858-8BCA-7F37-F461F87CCC9A}"/>
              </a:ext>
            </a:extLst>
          </p:cNvPr>
          <p:cNvSpPr>
            <a:spLocks noGrp="1"/>
          </p:cNvSpPr>
          <p:nvPr>
            <p:ph idx="1"/>
          </p:nvPr>
        </p:nvSpPr>
        <p:spPr>
          <a:xfrm>
            <a:off x="2038350" y="1469415"/>
            <a:ext cx="8115300" cy="2465277"/>
          </a:xfrm>
        </p:spPr>
        <p:txBody>
          <a:bodyPr>
            <a:normAutofit/>
          </a:bodyPr>
          <a:lstStyle/>
          <a:p>
            <a:pPr lvl="1">
              <a:buFont typeface="Wingdings" panose="05000000000000000000" pitchFamily="2" charset="2"/>
              <a:buChar char="§"/>
            </a:pPr>
            <a:r>
              <a:rPr lang="en-US" sz="2200" b="1" dirty="0"/>
              <a:t>Partnering with MdTA for Bike with a Cop</a:t>
            </a:r>
          </a:p>
          <a:p>
            <a:pPr lvl="2">
              <a:buFont typeface="Wingdings" panose="05000000000000000000" pitchFamily="2" charset="2"/>
              <a:buChar char="§"/>
            </a:pPr>
            <a:r>
              <a:rPr lang="en-US" dirty="0"/>
              <a:t>Teaching all ages but focus on young children. </a:t>
            </a:r>
          </a:p>
          <a:p>
            <a:pPr lvl="2">
              <a:buFont typeface="Wingdings" panose="05000000000000000000" pitchFamily="2" charset="2"/>
              <a:buChar char="§"/>
            </a:pPr>
            <a:r>
              <a:rPr lang="en-US" dirty="0"/>
              <a:t>Cone course to test skills and a 6-mile bike ride</a:t>
            </a:r>
            <a:r>
              <a:rPr lang="en-US" sz="2000" dirty="0"/>
              <a:t>.</a:t>
            </a:r>
          </a:p>
          <a:p>
            <a:pPr lvl="1">
              <a:buFont typeface="Wingdings" panose="05000000000000000000" pitchFamily="2" charset="2"/>
              <a:buChar char="§"/>
            </a:pPr>
            <a:r>
              <a:rPr lang="en-US" sz="2200" b="1" dirty="0"/>
              <a:t>Training on enforcement – best management practices</a:t>
            </a:r>
          </a:p>
          <a:p>
            <a:pPr lvl="2">
              <a:buFont typeface="Wingdings" panose="05000000000000000000" pitchFamily="2" charset="2"/>
              <a:buChar char="§"/>
            </a:pPr>
            <a:r>
              <a:rPr lang="en-US" dirty="0"/>
              <a:t>The Baltimore County Police Department continues to host a Pedestrian Enforcement Seminar.</a:t>
            </a:r>
          </a:p>
          <a:p>
            <a:pPr marL="0" indent="0">
              <a:buNone/>
            </a:pPr>
            <a:endParaRPr lang="en-US" dirty="0"/>
          </a:p>
        </p:txBody>
      </p:sp>
      <p:sp>
        <p:nvSpPr>
          <p:cNvPr id="3" name="Title 2">
            <a:extLst>
              <a:ext uri="{FF2B5EF4-FFF2-40B4-BE49-F238E27FC236}">
                <a16:creationId xmlns:a16="http://schemas.microsoft.com/office/drawing/2014/main" id="{95F786D9-8FEA-92C7-7003-BA7CA29C0E2D}"/>
              </a:ext>
            </a:extLst>
          </p:cNvPr>
          <p:cNvSpPr>
            <a:spLocks noGrp="1"/>
          </p:cNvSpPr>
          <p:nvPr>
            <p:ph type="title"/>
          </p:nvPr>
        </p:nvSpPr>
        <p:spPr/>
        <p:txBody>
          <a:bodyPr/>
          <a:lstStyle/>
          <a:p>
            <a:r>
              <a:rPr lang="en-US" dirty="0"/>
              <a:t>Pbeat - enforcement</a:t>
            </a:r>
          </a:p>
        </p:txBody>
      </p:sp>
      <p:pic>
        <p:nvPicPr>
          <p:cNvPr id="5" name="Picture 4" descr="A group of people on bicycles&#10;&#10;Description automatically generated with medium confidence">
            <a:extLst>
              <a:ext uri="{FF2B5EF4-FFF2-40B4-BE49-F238E27FC236}">
                <a16:creationId xmlns:a16="http://schemas.microsoft.com/office/drawing/2014/main" id="{5A99A1D6-3DC9-9192-97E4-407878FA67AF}"/>
              </a:ext>
            </a:extLst>
          </p:cNvPr>
          <p:cNvPicPr>
            <a:picLocks noChangeAspect="1"/>
          </p:cNvPicPr>
          <p:nvPr/>
        </p:nvPicPr>
        <p:blipFill rotWithShape="1">
          <a:blip r:embed="rId3"/>
          <a:srcRect l="2419" t="5772" r="1" b="5658"/>
          <a:stretch/>
        </p:blipFill>
        <p:spPr>
          <a:xfrm>
            <a:off x="6922397" y="3759201"/>
            <a:ext cx="3448916" cy="2751967"/>
          </a:xfrm>
          <a:prstGeom prst="rect">
            <a:avLst/>
          </a:prstGeom>
        </p:spPr>
      </p:pic>
      <p:pic>
        <p:nvPicPr>
          <p:cNvPr id="7" name="Picture 6" descr="A picture containing outdoor, orange, construction&#10;&#10;Description automatically generated">
            <a:extLst>
              <a:ext uri="{FF2B5EF4-FFF2-40B4-BE49-F238E27FC236}">
                <a16:creationId xmlns:a16="http://schemas.microsoft.com/office/drawing/2014/main" id="{15D0374A-E3CE-E68B-3853-C3871970CE8E}"/>
              </a:ext>
            </a:extLst>
          </p:cNvPr>
          <p:cNvPicPr>
            <a:picLocks noChangeAspect="1"/>
          </p:cNvPicPr>
          <p:nvPr/>
        </p:nvPicPr>
        <p:blipFill>
          <a:blip r:embed="rId4"/>
          <a:stretch>
            <a:fillRect/>
          </a:stretch>
        </p:blipFill>
        <p:spPr>
          <a:xfrm>
            <a:off x="1935078" y="3926558"/>
            <a:ext cx="4373358" cy="2174022"/>
          </a:xfrm>
          <a:prstGeom prst="rect">
            <a:avLst/>
          </a:prstGeom>
        </p:spPr>
      </p:pic>
    </p:spTree>
    <p:extLst>
      <p:ext uri="{BB962C8B-B14F-4D97-AF65-F5344CB8AC3E}">
        <p14:creationId xmlns:p14="http://schemas.microsoft.com/office/powerpoint/2010/main" val="180076528"/>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lgn="ctr">
          <a:defRPr sz="4000" b="1" i="1" dirty="0">
            <a:solidFill>
              <a:srgbClr val="A30B33"/>
            </a:solidFill>
            <a:latin typeface="Nunito Sans ExtraBold" panose="00000900000000000000" pitchFamily="2" charset="0"/>
          </a:defRPr>
        </a:defPPr>
      </a:lstStyle>
    </a:txDef>
  </a:objectDefaults>
  <a:extraClrSchemeLst/>
  <a:extLst>
    <a:ext uri="{05A4C25C-085E-4340-85A3-A5531E510DB2}">
      <thm15:themeFamily xmlns:thm15="http://schemas.microsoft.com/office/thememl/2012/main" name="CCMTA 2018_MDOT MVA Presentation_Safety Recall Pilot" id="{E7BE3E7A-C848-4897-892B-512A8B603BBE}" vid="{BBD22D58-B307-436A-AB77-0A96B1D955B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TotalTime>
  <Words>717</Words>
  <Application>Microsoft Office PowerPoint</Application>
  <PresentationFormat>Widescreen</PresentationFormat>
  <Paragraphs>74</Paragraphs>
  <Slides>12</Slides>
  <Notes>6</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Vapor Trail</vt:lpstr>
      <vt:lpstr>Pedestrian/bicycle/Speed/aggressive  emphasis area Teams </vt:lpstr>
      <vt:lpstr>Speed/aggressive </vt:lpstr>
      <vt:lpstr>Engineering </vt:lpstr>
      <vt:lpstr>Legislative </vt:lpstr>
      <vt:lpstr>Enforcement - automated</vt:lpstr>
      <vt:lpstr>PBEAT   </vt:lpstr>
      <vt:lpstr>Pbeat – infrastructure </vt:lpstr>
      <vt:lpstr>Infrastructure </vt:lpstr>
      <vt:lpstr>Pbeat - enforcement</vt:lpstr>
      <vt:lpstr>Pbeat - Outreach</vt:lpstr>
      <vt:lpstr>Pbeat – legislation </vt:lpstr>
      <vt:lpstr>PowerPoint Presentation</vt:lpstr>
    </vt:vector>
  </TitlesOfParts>
  <Company>MVA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Pedestrian/bicycle/Speed/aggressive  emphasis area Teams </dc:title>
  <dc:creator>Cynthia Spriggs</dc:creator>
  <cp:lastModifiedBy>Tim Richards</cp:lastModifiedBy>
  <cp:revision>5</cp:revision>
  <dcterms:created xsi:type="dcterms:W3CDTF">2024-03-19T14:22:33Z</dcterms:created>
  <dcterms:modified xsi:type="dcterms:W3CDTF">2024-03-22T13:13:28Z</dcterms:modified>
</cp:coreProperties>
</file>