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147470110" r:id="rId3"/>
    <p:sldId id="2147470111" r:id="rId4"/>
    <p:sldId id="2147470105" r:id="rId5"/>
    <p:sldId id="2147470108" r:id="rId6"/>
    <p:sldId id="2147470107" r:id="rId7"/>
    <p:sldId id="2147470109" r:id="rId8"/>
    <p:sldId id="2147470106" r:id="rId9"/>
    <p:sldId id="2147470112" r:id="rId10"/>
    <p:sldId id="523" r:id="rId11"/>
    <p:sldId id="2147470083" r:id="rId12"/>
    <p:sldId id="214747011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574" autoAdjust="0"/>
  </p:normalViewPr>
  <p:slideViewPr>
    <p:cSldViewPr snapToGrid="0">
      <p:cViewPr varScale="1">
        <p:scale>
          <a:sx n="79" d="100"/>
          <a:sy n="79" d="100"/>
        </p:scale>
        <p:origin x="7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3AFAD-5E25-49A4-BAA8-12E60DF72887}"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EF532-EC15-4EC2-8E5B-2BA7FBA08E86}" type="slidenum">
              <a:rPr lang="en-US" smtClean="0"/>
              <a:t>‹#›</a:t>
            </a:fld>
            <a:endParaRPr lang="en-US"/>
          </a:p>
        </p:txBody>
      </p:sp>
    </p:spTree>
    <p:extLst>
      <p:ext uri="{BB962C8B-B14F-4D97-AF65-F5344CB8AC3E}">
        <p14:creationId xmlns:p14="http://schemas.microsoft.com/office/powerpoint/2010/main" val="146137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EF532-EC15-4EC2-8E5B-2BA7FBA08E86}" type="slidenum">
              <a:rPr lang="en-US" smtClean="0"/>
              <a:t>2</a:t>
            </a:fld>
            <a:endParaRPr lang="en-US"/>
          </a:p>
        </p:txBody>
      </p:sp>
    </p:spTree>
    <p:extLst>
      <p:ext uri="{BB962C8B-B14F-4D97-AF65-F5344CB8AC3E}">
        <p14:creationId xmlns:p14="http://schemas.microsoft.com/office/powerpoint/2010/main" val="139599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EF532-EC15-4EC2-8E5B-2BA7FBA08E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74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 successful partnership with law enforcement….expanded to EMS, etc. </a:t>
            </a:r>
          </a:p>
          <a:p>
            <a:endParaRPr lang="en-US">
              <a:cs typeface="Calibri"/>
            </a:endParaRPr>
          </a:p>
          <a:p>
            <a:r>
              <a:rPr lang="en-US"/>
              <a:t>Maryland Institute of Emergency Medical System Services (MIEMSS) encouraged EMS departments agencies to apply.</a:t>
            </a:r>
          </a:p>
          <a:p>
            <a:r>
              <a:rPr lang="en-US"/>
              <a:t>Agencies would receive Graco “Slim Fit” All-in-one car seat to use in a supervisor’s vehicle for transporting children who do not require ambulance transport.  </a:t>
            </a:r>
          </a:p>
          <a:p>
            <a:r>
              <a:rPr lang="en-US"/>
              <a:t>Pilot project include in-person, print and video instructions for how to use and install the car seat.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6AD0-8F9F-4B63-BA34-202019A4FA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2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five years, the rate of missing data in the “safety equipment use” field has increased from 5.1% in 2017 to 14.5% in 2022.  The rate of missing data in the “location of patient” field has increased from 12.3% in 2017 to 15.6% in 2022.</a:t>
            </a:r>
          </a:p>
          <a:p>
            <a:r>
              <a:rPr lang="en-US" dirty="0"/>
              <a:t>Maryland Institute of Emergency Medical System Services (MIEMSS) has expanded the initial project training, and collaborated with crash core to develop crash science training for first responders.  This training educates on the implications of a crash scene (what happened and how) and, occupant ramifications based on damage (front, side, rear, rollover).  Identification of use/non-use of a restraint/car sear and how these factors contribute to injury, not only improves accuracy in documentation decreasing the rate of unknown or missing safety equipment use, it also improves emergency treatment plan and transport decisions.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6AD0-8F9F-4B63-BA34-202019A4FA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51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
        <p:nvSpPr>
          <p:cNvPr id="2" name="Title 1"/>
          <p:cNvSpPr>
            <a:spLocks noGrp="1"/>
          </p:cNvSpPr>
          <p:nvPr>
            <p:ph type="ctrTitle" hasCustomPrompt="1"/>
          </p:nvPr>
        </p:nvSpPr>
        <p:spPr>
          <a:xfrm>
            <a:off x="567731" y="2648701"/>
            <a:ext cx="9448800" cy="1825096"/>
          </a:xfrm>
        </p:spPr>
        <p:txBody>
          <a:bodyPr anchor="b">
            <a:normAutofit/>
          </a:bodyPr>
          <a:lstStyle>
            <a:lvl1pPr algn="l">
              <a:defRPr sz="44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67731" y="4477497"/>
            <a:ext cx="9448800" cy="685800"/>
          </a:xfrm>
        </p:spPr>
        <p:txBody>
          <a:bodyPr>
            <a:normAutofit/>
          </a:bodyPr>
          <a:lstStyle>
            <a:lvl1pPr marL="0" indent="0" algn="l">
              <a:buNone/>
              <a:defRPr sz="2000" baseline="0">
                <a:solidFill>
                  <a:srgbClr val="A51E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0" name="Group 9">
            <a:extLst>
              <a:ext uri="{FF2B5EF4-FFF2-40B4-BE49-F238E27FC236}">
                <a16:creationId xmlns:a16="http://schemas.microsoft.com/office/drawing/2014/main" id="{BFB0380E-6FDA-441E-A977-D111830D25C7}"/>
              </a:ext>
            </a:extLst>
          </p:cNvPr>
          <p:cNvGrpSpPr/>
          <p:nvPr/>
        </p:nvGrpSpPr>
        <p:grpSpPr>
          <a:xfrm>
            <a:off x="0" y="6346162"/>
            <a:ext cx="12344400" cy="453649"/>
            <a:chOff x="0" y="6346161"/>
            <a:chExt cx="9258300" cy="453649"/>
          </a:xfrm>
        </p:grpSpPr>
        <p:sp>
          <p:nvSpPr>
            <p:cNvPr id="7" name="Rectangle 6">
              <a:extLst>
                <a:ext uri="{FF2B5EF4-FFF2-40B4-BE49-F238E27FC236}">
                  <a16:creationId xmlns:a16="http://schemas.microsoft.com/office/drawing/2014/main" id="{EB41FADC-1684-44F4-B4D6-C1ACED573BA8}"/>
                </a:ext>
              </a:extLst>
            </p:cNvPr>
            <p:cNvSpPr/>
            <p:nvPr userDrawn="1"/>
          </p:nvSpPr>
          <p:spPr>
            <a:xfrm>
              <a:off x="0" y="6353091"/>
              <a:ext cx="9258300" cy="446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red and white sign&#10;&#10;Description automatically generated with low confidence">
              <a:extLst>
                <a:ext uri="{FF2B5EF4-FFF2-40B4-BE49-F238E27FC236}">
                  <a16:creationId xmlns:a16="http://schemas.microsoft.com/office/drawing/2014/main" id="{AA6E9824-C7C2-4753-84A2-FBAA47EAF378}"/>
                </a:ext>
              </a:extLst>
            </p:cNvPr>
            <p:cNvPicPr>
              <a:picLocks noChangeAspect="1"/>
            </p:cNvPicPr>
            <p:nvPr userDrawn="1"/>
          </p:nvPicPr>
          <p:blipFill>
            <a:blip r:embed="rId3"/>
            <a:stretch>
              <a:fillRect/>
            </a:stretch>
          </p:blipFill>
          <p:spPr>
            <a:xfrm>
              <a:off x="3908065" y="6346161"/>
              <a:ext cx="1327869" cy="453649"/>
            </a:xfrm>
            <a:prstGeom prst="rect">
              <a:avLst/>
            </a:prstGeom>
          </p:spPr>
        </p:pic>
      </p:grpSp>
    </p:spTree>
    <p:extLst>
      <p:ext uri="{BB962C8B-B14F-4D97-AF65-F5344CB8AC3E}">
        <p14:creationId xmlns:p14="http://schemas.microsoft.com/office/powerpoint/2010/main" val="186528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2"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2"/>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6"/>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5" y="4191002"/>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6" y="4873765"/>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2" y="4191002"/>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2" y="4873763"/>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773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20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
        <p:nvSpPr>
          <p:cNvPr id="2" name="Title 1"/>
          <p:cNvSpPr>
            <a:spLocks noGrp="1"/>
          </p:cNvSpPr>
          <p:nvPr>
            <p:ph type="ctrTitle" hasCustomPrompt="1"/>
          </p:nvPr>
        </p:nvSpPr>
        <p:spPr>
          <a:xfrm>
            <a:off x="567731" y="2648701"/>
            <a:ext cx="9448800" cy="1825096"/>
          </a:xfrm>
        </p:spPr>
        <p:txBody>
          <a:bodyPr anchor="b">
            <a:normAutofit/>
          </a:bodyPr>
          <a:lstStyle>
            <a:lvl1pPr algn="l">
              <a:defRPr sz="4400"/>
            </a:lvl1pPr>
          </a:lstStyle>
          <a:p>
            <a:r>
              <a:rPr lang="en-US"/>
              <a:t>Click to edit </a:t>
            </a:r>
            <a:br>
              <a:rPr lang="en-US"/>
            </a:br>
            <a:r>
              <a:rPr lang="en-US"/>
              <a:t>Master title style</a:t>
            </a:r>
          </a:p>
        </p:txBody>
      </p:sp>
      <p:sp>
        <p:nvSpPr>
          <p:cNvPr id="3" name="Subtitle 2"/>
          <p:cNvSpPr>
            <a:spLocks noGrp="1"/>
          </p:cNvSpPr>
          <p:nvPr>
            <p:ph type="subTitle" idx="1"/>
          </p:nvPr>
        </p:nvSpPr>
        <p:spPr>
          <a:xfrm>
            <a:off x="567731" y="4477497"/>
            <a:ext cx="9448800" cy="685800"/>
          </a:xfrm>
        </p:spPr>
        <p:txBody>
          <a:bodyPr>
            <a:normAutofit/>
          </a:bodyPr>
          <a:lstStyle>
            <a:lvl1pPr marL="0" indent="0" algn="l">
              <a:buNone/>
              <a:defRPr sz="2000" baseline="0">
                <a:solidFill>
                  <a:srgbClr val="A51E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67731" y="6142599"/>
            <a:ext cx="6400800" cy="365125"/>
          </a:xfrm>
          <a:prstGeom prst="rect">
            <a:avLst/>
          </a:prstGeom>
        </p:spPr>
        <p:txBody>
          <a:bodyPr/>
          <a:lstStyle>
            <a:lvl1pPr>
              <a:defRPr sz="1100" b="1" i="0" baseline="0">
                <a:solidFill>
                  <a:schemeClr val="tx1"/>
                </a:solidFill>
              </a:defRPr>
            </a:lvl1pPr>
          </a:lstStyle>
          <a:p>
            <a:endParaRPr lang="en-US"/>
          </a:p>
        </p:txBody>
      </p:sp>
      <p:pic>
        <p:nvPicPr>
          <p:cNvPr id="8" name="Picture 7" descr="Text, logo&#10;&#10;Description automatically generated">
            <a:extLst>
              <a:ext uri="{FF2B5EF4-FFF2-40B4-BE49-F238E27FC236}">
                <a16:creationId xmlns:a16="http://schemas.microsoft.com/office/drawing/2014/main" id="{780C792B-748B-42EB-BCD5-31614D4CAE1B}"/>
              </a:ext>
            </a:extLst>
          </p:cNvPr>
          <p:cNvPicPr>
            <a:picLocks noChangeAspect="1"/>
          </p:cNvPicPr>
          <p:nvPr userDrawn="1"/>
        </p:nvPicPr>
        <p:blipFill rotWithShape="1">
          <a:blip r:embed="rId3"/>
          <a:srcRect t="-1" b="27655"/>
          <a:stretch/>
        </p:blipFill>
        <p:spPr>
          <a:xfrm>
            <a:off x="5162632" y="6293301"/>
            <a:ext cx="1866737" cy="428845"/>
          </a:xfrm>
          <a:prstGeom prst="rect">
            <a:avLst/>
          </a:prstGeom>
        </p:spPr>
      </p:pic>
    </p:spTree>
    <p:extLst>
      <p:ext uri="{BB962C8B-B14F-4D97-AF65-F5344CB8AC3E}">
        <p14:creationId xmlns:p14="http://schemas.microsoft.com/office/powerpoint/2010/main" val="418785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11189"/>
            <a:ext cx="10820400" cy="3503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C4A38C7D-DEEB-4AEB-8DF1-E487175EB2BB}"/>
              </a:ext>
            </a:extLst>
          </p:cNvPr>
          <p:cNvCxnSpPr>
            <a:cxnSpLocks/>
          </p:cNvCxnSpPr>
          <p:nvPr userDrawn="1"/>
        </p:nvCxnSpPr>
        <p:spPr>
          <a:xfrm flipV="1">
            <a:off x="685800" y="1324720"/>
            <a:ext cx="10820400" cy="17091"/>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00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61"/>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61"/>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4C80D9C0-4400-4FD5-AD88-B6342E7036FA}"/>
              </a:ext>
            </a:extLst>
          </p:cNvPr>
          <p:cNvCxnSpPr>
            <a:cxnSpLocks/>
          </p:cNvCxnSpPr>
          <p:nvPr userDrawn="1"/>
        </p:nvCxnSpPr>
        <p:spPr>
          <a:xfrm>
            <a:off x="685800" y="1341810"/>
            <a:ext cx="108204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D0A226-4597-4203-98BC-65363F257A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24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54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1" y="746761"/>
            <a:ext cx="6510619"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201"/>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2648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7" y="751243"/>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201"/>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3839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1727" y="941441"/>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4546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11189"/>
            <a:ext cx="10820400" cy="350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C4A38C7D-DEEB-4AEB-8DF1-E487175EB2BB}"/>
              </a:ext>
            </a:extLst>
          </p:cNvPr>
          <p:cNvCxnSpPr>
            <a:cxnSpLocks/>
          </p:cNvCxnSpPr>
          <p:nvPr/>
        </p:nvCxnSpPr>
        <p:spPr>
          <a:xfrm flipV="1">
            <a:off x="685800" y="1324720"/>
            <a:ext cx="10820400" cy="17091"/>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31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38258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2"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2"/>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6"/>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5" y="4191002"/>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6" y="4873765"/>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2" y="4191002"/>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2" y="4873763"/>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464017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5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1"/>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61"/>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4C80D9C0-4400-4FD5-AD88-B6342E7036FA}"/>
              </a:ext>
            </a:extLst>
          </p:cNvPr>
          <p:cNvCxnSpPr>
            <a:cxnSpLocks/>
          </p:cNvCxnSpPr>
          <p:nvPr/>
        </p:nvCxnSpPr>
        <p:spPr>
          <a:xfrm>
            <a:off x="685800" y="1341810"/>
            <a:ext cx="108204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D0A226-4597-4203-98BC-65363F257A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91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1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1" y="746761"/>
            <a:ext cx="6510619"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201"/>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8511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7" y="751243"/>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201"/>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145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1727" y="941441"/>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1359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040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
        <p:nvSpPr>
          <p:cNvPr id="2" name="Title Placeholder 1"/>
          <p:cNvSpPr>
            <a:spLocks noGrp="1"/>
          </p:cNvSpPr>
          <p:nvPr>
            <p:ph type="title"/>
          </p:nvPr>
        </p:nvSpPr>
        <p:spPr>
          <a:xfrm>
            <a:off x="685800" y="628605"/>
            <a:ext cx="8610600" cy="69611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772026"/>
            <a:ext cx="10820400" cy="4869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12ADD8D1-63C1-4DCE-A109-6ABD02A7128F}"/>
              </a:ext>
            </a:extLst>
          </p:cNvPr>
          <p:cNvGrpSpPr/>
          <p:nvPr/>
        </p:nvGrpSpPr>
        <p:grpSpPr>
          <a:xfrm>
            <a:off x="0" y="6346162"/>
            <a:ext cx="12344400" cy="453649"/>
            <a:chOff x="0" y="6346161"/>
            <a:chExt cx="9258300" cy="453649"/>
          </a:xfrm>
        </p:grpSpPr>
        <p:sp>
          <p:nvSpPr>
            <p:cNvPr id="8" name="Rectangle 7">
              <a:extLst>
                <a:ext uri="{FF2B5EF4-FFF2-40B4-BE49-F238E27FC236}">
                  <a16:creationId xmlns:a16="http://schemas.microsoft.com/office/drawing/2014/main" id="{DB62B720-9FA8-4A6A-A43E-A19730604AEB}"/>
                </a:ext>
              </a:extLst>
            </p:cNvPr>
            <p:cNvSpPr/>
            <p:nvPr userDrawn="1"/>
          </p:nvSpPr>
          <p:spPr>
            <a:xfrm>
              <a:off x="0" y="6353091"/>
              <a:ext cx="9258300" cy="446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A red and white sign&#10;&#10;Description automatically generated with low confidence">
              <a:extLst>
                <a:ext uri="{FF2B5EF4-FFF2-40B4-BE49-F238E27FC236}">
                  <a16:creationId xmlns:a16="http://schemas.microsoft.com/office/drawing/2014/main" id="{CE72F7E6-88C3-4D06-BE49-02E933931451}"/>
                </a:ext>
              </a:extLst>
            </p:cNvPr>
            <p:cNvPicPr>
              <a:picLocks noChangeAspect="1"/>
            </p:cNvPicPr>
            <p:nvPr userDrawn="1"/>
          </p:nvPicPr>
          <p:blipFill>
            <a:blip r:embed="rId14"/>
            <a:stretch>
              <a:fillRect/>
            </a:stretch>
          </p:blipFill>
          <p:spPr>
            <a:xfrm>
              <a:off x="3908065" y="6346161"/>
              <a:ext cx="1327869" cy="453649"/>
            </a:xfrm>
            <a:prstGeom prst="rect">
              <a:avLst/>
            </a:prstGeom>
          </p:spPr>
        </p:pic>
      </p:grpSp>
    </p:spTree>
    <p:extLst>
      <p:ext uri="{BB962C8B-B14F-4D97-AF65-F5344CB8AC3E}">
        <p14:creationId xmlns:p14="http://schemas.microsoft.com/office/powerpoint/2010/main" val="38178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cap="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51E36"/>
        </a:buClr>
        <a:buSzPct val="125000"/>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
        <p:nvSpPr>
          <p:cNvPr id="2" name="Title Placeholder 1"/>
          <p:cNvSpPr>
            <a:spLocks noGrp="1"/>
          </p:cNvSpPr>
          <p:nvPr>
            <p:ph type="title"/>
          </p:nvPr>
        </p:nvSpPr>
        <p:spPr>
          <a:xfrm>
            <a:off x="685800" y="628605"/>
            <a:ext cx="8610600" cy="69611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0" y="1772026"/>
            <a:ext cx="10820400" cy="4869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Text, logo&#10;&#10;Description automatically generated">
            <a:extLst>
              <a:ext uri="{FF2B5EF4-FFF2-40B4-BE49-F238E27FC236}">
                <a16:creationId xmlns:a16="http://schemas.microsoft.com/office/drawing/2014/main" id="{83BB54E3-9F5C-4248-AB29-6262464376D4}"/>
              </a:ext>
            </a:extLst>
          </p:cNvPr>
          <p:cNvPicPr>
            <a:picLocks noChangeAspect="1"/>
          </p:cNvPicPr>
          <p:nvPr userDrawn="1"/>
        </p:nvPicPr>
        <p:blipFill rotWithShape="1">
          <a:blip r:embed="rId14"/>
          <a:srcRect t="-1" b="27655"/>
          <a:stretch/>
        </p:blipFill>
        <p:spPr>
          <a:xfrm>
            <a:off x="5238832" y="6229396"/>
            <a:ext cx="1866737" cy="428845"/>
          </a:xfrm>
          <a:prstGeom prst="rect">
            <a:avLst/>
          </a:prstGeom>
        </p:spPr>
      </p:pic>
    </p:spTree>
    <p:extLst>
      <p:ext uri="{BB962C8B-B14F-4D97-AF65-F5344CB8AC3E}">
        <p14:creationId xmlns:p14="http://schemas.microsoft.com/office/powerpoint/2010/main" val="2340473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90000"/>
        </a:lnSpc>
        <a:spcBef>
          <a:spcPct val="0"/>
        </a:spcBef>
        <a:buNone/>
        <a:defRPr sz="4000" kern="1200" cap="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51E36"/>
        </a:buClr>
        <a:buSzPct val="125000"/>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jp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C7EF-27BE-4F64-3345-F4AD0D955AC9}"/>
              </a:ext>
            </a:extLst>
          </p:cNvPr>
          <p:cNvSpPr>
            <a:spLocks noGrp="1"/>
          </p:cNvSpPr>
          <p:nvPr>
            <p:ph type="ctrTitle"/>
          </p:nvPr>
        </p:nvSpPr>
        <p:spPr>
          <a:xfrm>
            <a:off x="567731" y="1536971"/>
            <a:ext cx="9448800" cy="1595336"/>
          </a:xfrm>
        </p:spPr>
        <p:txBody>
          <a:bodyPr/>
          <a:lstStyle/>
          <a:p>
            <a:r>
              <a:rPr lang="en-US" dirty="0"/>
              <a:t>Occupant protection and distracted driving EAT update</a:t>
            </a:r>
          </a:p>
        </p:txBody>
      </p:sp>
      <p:sp>
        <p:nvSpPr>
          <p:cNvPr id="3" name="Subtitle 2">
            <a:extLst>
              <a:ext uri="{FF2B5EF4-FFF2-40B4-BE49-F238E27FC236}">
                <a16:creationId xmlns:a16="http://schemas.microsoft.com/office/drawing/2014/main" id="{DD928768-C995-AA28-3653-C0A6B4019447}"/>
              </a:ext>
            </a:extLst>
          </p:cNvPr>
          <p:cNvSpPr>
            <a:spLocks noGrp="1"/>
          </p:cNvSpPr>
          <p:nvPr>
            <p:ph type="subTitle" idx="1"/>
          </p:nvPr>
        </p:nvSpPr>
        <p:spPr/>
        <p:txBody>
          <a:bodyPr/>
          <a:lstStyle/>
          <a:p>
            <a:r>
              <a:rPr lang="en-US" dirty="0"/>
              <a:t>Mark J. Wall Maryland Highway Safety  </a:t>
            </a:r>
          </a:p>
        </p:txBody>
      </p:sp>
    </p:spTree>
    <p:extLst>
      <p:ext uri="{BB962C8B-B14F-4D97-AF65-F5344CB8AC3E}">
        <p14:creationId xmlns:p14="http://schemas.microsoft.com/office/powerpoint/2010/main" val="91996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C81F-1506-D269-73F4-6136E6EDCC33}"/>
              </a:ext>
            </a:extLst>
          </p:cNvPr>
          <p:cNvSpPr>
            <a:spLocks noGrp="1"/>
          </p:cNvSpPr>
          <p:nvPr>
            <p:ph type="title"/>
          </p:nvPr>
        </p:nvSpPr>
        <p:spPr/>
        <p:txBody>
          <a:bodyPr>
            <a:normAutofit/>
          </a:bodyPr>
          <a:lstStyle/>
          <a:p>
            <a:r>
              <a:rPr lang="en-US" sz="3600" dirty="0"/>
              <a:t>Enhanced EMS OP Trainings</a:t>
            </a:r>
          </a:p>
        </p:txBody>
      </p:sp>
      <p:sp>
        <p:nvSpPr>
          <p:cNvPr id="3" name="Content Placeholder 2">
            <a:extLst>
              <a:ext uri="{FF2B5EF4-FFF2-40B4-BE49-F238E27FC236}">
                <a16:creationId xmlns:a16="http://schemas.microsoft.com/office/drawing/2014/main" id="{01BF93D7-8272-A184-A687-1FC523487B7D}"/>
              </a:ext>
            </a:extLst>
          </p:cNvPr>
          <p:cNvSpPr>
            <a:spLocks noGrp="1"/>
          </p:cNvSpPr>
          <p:nvPr>
            <p:ph sz="half" idx="1"/>
          </p:nvPr>
        </p:nvSpPr>
        <p:spPr>
          <a:xfrm>
            <a:off x="685800" y="1490540"/>
            <a:ext cx="5334000" cy="4794406"/>
          </a:xfrm>
        </p:spPr>
        <p:txBody>
          <a:bodyPr vert="horz" lIns="91440" tIns="45720" rIns="91440" bIns="45720" rtlCol="0" anchor="t">
            <a:normAutofit/>
          </a:bodyPr>
          <a:lstStyle/>
          <a:p>
            <a:r>
              <a:rPr lang="en-US" dirty="0"/>
              <a:t>Training developed to improve data collection and accurate documentation of a crash in </a:t>
            </a:r>
            <a:r>
              <a:rPr lang="en-US" dirty="0" err="1"/>
              <a:t>eMeds</a:t>
            </a:r>
            <a:r>
              <a:rPr lang="en-US" dirty="0"/>
              <a:t> (Electronic Maryland EMS Data System).   </a:t>
            </a:r>
          </a:p>
          <a:p>
            <a:r>
              <a:rPr lang="en-US" dirty="0"/>
              <a:t>Clinicians will improve emergency treatment plans and transport decisions from an enhanced knowledge and anticipation of injuries based on what they observe at a crash scene.    </a:t>
            </a:r>
          </a:p>
          <a:p>
            <a:endParaRPr lang="en-US" dirty="0"/>
          </a:p>
        </p:txBody>
      </p:sp>
      <p:pic>
        <p:nvPicPr>
          <p:cNvPr id="4" name="Picture 3">
            <a:extLst>
              <a:ext uri="{FF2B5EF4-FFF2-40B4-BE49-F238E27FC236}">
                <a16:creationId xmlns:a16="http://schemas.microsoft.com/office/drawing/2014/main" id="{60555A2B-AE40-28A4-8D2A-B00A272F7CE3}"/>
              </a:ext>
            </a:extLst>
          </p:cNvPr>
          <p:cNvPicPr>
            <a:picLocks noChangeAspect="1"/>
          </p:cNvPicPr>
          <p:nvPr/>
        </p:nvPicPr>
        <p:blipFill>
          <a:blip r:embed="rId3"/>
          <a:stretch>
            <a:fillRect/>
          </a:stretch>
        </p:blipFill>
        <p:spPr>
          <a:xfrm>
            <a:off x="6021871" y="2411273"/>
            <a:ext cx="2152650" cy="3377234"/>
          </a:xfrm>
          <a:prstGeom prst="rect">
            <a:avLst/>
          </a:prstGeom>
        </p:spPr>
      </p:pic>
      <p:pic>
        <p:nvPicPr>
          <p:cNvPr id="8" name="Picture 7">
            <a:extLst>
              <a:ext uri="{FF2B5EF4-FFF2-40B4-BE49-F238E27FC236}">
                <a16:creationId xmlns:a16="http://schemas.microsoft.com/office/drawing/2014/main" id="{5873DCB8-9955-8820-D82E-A464C3C73C0C}"/>
              </a:ext>
            </a:extLst>
          </p:cNvPr>
          <p:cNvPicPr>
            <a:picLocks noChangeAspect="1"/>
          </p:cNvPicPr>
          <p:nvPr/>
        </p:nvPicPr>
        <p:blipFill>
          <a:blip r:embed="rId4"/>
          <a:stretch>
            <a:fillRect/>
          </a:stretch>
        </p:blipFill>
        <p:spPr>
          <a:xfrm>
            <a:off x="8928237" y="1998179"/>
            <a:ext cx="2816916" cy="2787098"/>
          </a:xfrm>
          <a:prstGeom prst="rect">
            <a:avLst/>
          </a:prstGeom>
        </p:spPr>
      </p:pic>
      <p:pic>
        <p:nvPicPr>
          <p:cNvPr id="11" name="Content Placeholder 10">
            <a:extLst>
              <a:ext uri="{FF2B5EF4-FFF2-40B4-BE49-F238E27FC236}">
                <a16:creationId xmlns:a16="http://schemas.microsoft.com/office/drawing/2014/main" id="{33A8DD3C-AB7A-6E48-2BE5-5684619EA929}"/>
              </a:ext>
            </a:extLst>
          </p:cNvPr>
          <p:cNvPicPr>
            <a:picLocks noGrp="1" noChangeAspect="1"/>
          </p:cNvPicPr>
          <p:nvPr>
            <p:ph sz="half" idx="2"/>
          </p:nvPr>
        </p:nvPicPr>
        <p:blipFill>
          <a:blip r:embed="rId5"/>
          <a:stretch>
            <a:fillRect/>
          </a:stretch>
        </p:blipFill>
        <p:spPr>
          <a:xfrm>
            <a:off x="7836366" y="2981408"/>
            <a:ext cx="2742818" cy="545431"/>
          </a:xfrm>
        </p:spPr>
      </p:pic>
      <p:sp>
        <p:nvSpPr>
          <p:cNvPr id="9" name="Rectangle 8">
            <a:extLst>
              <a:ext uri="{FF2B5EF4-FFF2-40B4-BE49-F238E27FC236}">
                <a16:creationId xmlns:a16="http://schemas.microsoft.com/office/drawing/2014/main" id="{727AD8C0-D0D1-01F2-7FE6-2D03799DE5B9}"/>
              </a:ext>
            </a:extLst>
          </p:cNvPr>
          <p:cNvSpPr/>
          <p:nvPr/>
        </p:nvSpPr>
        <p:spPr>
          <a:xfrm>
            <a:off x="-176463" y="6246979"/>
            <a:ext cx="12882370" cy="6286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descr="A red and white sign&#10;&#10;Description automatically generated with low confidence">
            <a:extLst>
              <a:ext uri="{FF2B5EF4-FFF2-40B4-BE49-F238E27FC236}">
                <a16:creationId xmlns:a16="http://schemas.microsoft.com/office/drawing/2014/main" id="{47AC24AE-9CD2-B6F2-9A9D-758A3C1CF47F}"/>
              </a:ext>
            </a:extLst>
          </p:cNvPr>
          <p:cNvPicPr>
            <a:picLocks noChangeAspect="1"/>
          </p:cNvPicPr>
          <p:nvPr/>
        </p:nvPicPr>
        <p:blipFill>
          <a:blip r:embed="rId6"/>
          <a:stretch>
            <a:fillRect/>
          </a:stretch>
        </p:blipFill>
        <p:spPr>
          <a:xfrm>
            <a:off x="5481304" y="6347901"/>
            <a:ext cx="1383042" cy="453649"/>
          </a:xfrm>
          <a:prstGeom prst="rect">
            <a:avLst/>
          </a:prstGeom>
        </p:spPr>
      </p:pic>
      <p:pic>
        <p:nvPicPr>
          <p:cNvPr id="6" name="Picture 5">
            <a:extLst>
              <a:ext uri="{FF2B5EF4-FFF2-40B4-BE49-F238E27FC236}">
                <a16:creationId xmlns:a16="http://schemas.microsoft.com/office/drawing/2014/main" id="{F2BECFB4-7231-A0BF-0E28-08E90C1AA6C1}"/>
              </a:ext>
            </a:extLst>
          </p:cNvPr>
          <p:cNvPicPr>
            <a:picLocks noChangeAspect="1"/>
          </p:cNvPicPr>
          <p:nvPr/>
        </p:nvPicPr>
        <p:blipFill>
          <a:blip r:embed="rId7"/>
          <a:stretch>
            <a:fillRect/>
          </a:stretch>
        </p:blipFill>
        <p:spPr>
          <a:xfrm>
            <a:off x="8766839" y="5196956"/>
            <a:ext cx="3139712" cy="571550"/>
          </a:xfrm>
          <a:prstGeom prst="rect">
            <a:avLst/>
          </a:prstGeom>
        </p:spPr>
      </p:pic>
    </p:spTree>
    <p:extLst>
      <p:ext uri="{BB962C8B-B14F-4D97-AF65-F5344CB8AC3E}">
        <p14:creationId xmlns:p14="http://schemas.microsoft.com/office/powerpoint/2010/main" val="178805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898A98-412D-877D-ABD1-41C55D00F8C1}"/>
              </a:ext>
            </a:extLst>
          </p:cNvPr>
          <p:cNvSpPr>
            <a:spLocks noGrp="1"/>
          </p:cNvSpPr>
          <p:nvPr>
            <p:ph idx="4294967295"/>
          </p:nvPr>
        </p:nvSpPr>
        <p:spPr>
          <a:xfrm>
            <a:off x="0" y="1811338"/>
            <a:ext cx="10820400" cy="35036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A30B33"/>
                </a:solidFill>
                <a:effectLst/>
                <a:uLnTx/>
                <a:uFillTx/>
                <a:latin typeface="Nunito Sans ExtraBold" panose="00000900000000000000" pitchFamily="2" charset="0"/>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A30B33"/>
              </a:solidFill>
              <a:effectLst/>
              <a:uLnTx/>
              <a:uFillTx/>
              <a:latin typeface="Nunito Sans ExtraBold" panose="000009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454545">
                    <a:lumMod val="75000"/>
                  </a:srgbClr>
                </a:solidFill>
                <a:effectLst/>
                <a:uLnTx/>
                <a:uFillTx/>
                <a:latin typeface="Nunito Sans SemiBold" panose="00000700000000000000" pitchFamily="2" charset="0"/>
                <a:ea typeface="+mn-ea"/>
                <a:cs typeface="+mn-cs"/>
              </a:rPr>
              <a:t>Mark J. Wall,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454545">
                    <a:lumMod val="75000"/>
                  </a:srgbClr>
                </a:solidFill>
                <a:effectLst/>
                <a:uLnTx/>
                <a:uFillTx/>
                <a:latin typeface="Nunito Sans SemiBold" panose="00000700000000000000" pitchFamily="2" charset="0"/>
                <a:ea typeface="+mn-ea"/>
                <a:cs typeface="+mn-cs"/>
              </a:rPr>
              <a:t>Occupant Protection and Distracted Driving Program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54545">
                    <a:lumMod val="75000"/>
                  </a:srgbClr>
                </a:solidFill>
                <a:effectLst/>
                <a:uLnTx/>
                <a:uFillTx/>
                <a:latin typeface="Nunito Sans Light" panose="00000400000000000000" pitchFamily="2" charset="0"/>
                <a:ea typeface="+mn-ea"/>
                <a:cs typeface="+mn-cs"/>
              </a:rPr>
              <a:t>Maryland Department of Transportation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54545">
                    <a:lumMod val="75000"/>
                  </a:srgbClr>
                </a:solidFill>
                <a:effectLst/>
                <a:uLnTx/>
                <a:uFillTx/>
                <a:latin typeface="Nunito Sans Light" panose="00000400000000000000" pitchFamily="2" charset="0"/>
                <a:ea typeface="+mn-ea"/>
                <a:cs typeface="+mn-cs"/>
              </a:rPr>
              <a:t>Motor Vehicle Administration’s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54545">
                    <a:lumMod val="75000"/>
                  </a:srgbClr>
                </a:solidFill>
                <a:effectLst/>
                <a:uLnTx/>
                <a:uFillTx/>
                <a:latin typeface="Nunito Sans Light" panose="00000400000000000000" pitchFamily="2" charset="0"/>
                <a:ea typeface="+mn-ea"/>
                <a:cs typeface="+mn-cs"/>
              </a:rPr>
              <a:t>Highway Safety Office</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mwall1@mdot.maryland gov</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410-787-4096</a:t>
            </a:r>
          </a:p>
          <a:p>
            <a:endParaRPr lang="en-US" dirty="0"/>
          </a:p>
        </p:txBody>
      </p:sp>
    </p:spTree>
    <p:extLst>
      <p:ext uri="{BB962C8B-B14F-4D97-AF65-F5344CB8AC3E}">
        <p14:creationId xmlns:p14="http://schemas.microsoft.com/office/powerpoint/2010/main" val="318693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32825-04C3-C639-01BD-A41676B2ADA6}"/>
              </a:ext>
            </a:extLst>
          </p:cNvPr>
          <p:cNvSpPr>
            <a:spLocks noGrp="1"/>
          </p:cNvSpPr>
          <p:nvPr>
            <p:ph type="title"/>
          </p:nvPr>
        </p:nvSpPr>
        <p:spPr/>
        <p:txBody>
          <a:bodyPr/>
          <a:lstStyle/>
          <a:p>
            <a:r>
              <a:rPr lang="en-US" dirty="0"/>
              <a:t>Distracted driving data</a:t>
            </a:r>
          </a:p>
        </p:txBody>
      </p:sp>
      <p:sp>
        <p:nvSpPr>
          <p:cNvPr id="6" name="Content Placeholder 5">
            <a:extLst>
              <a:ext uri="{FF2B5EF4-FFF2-40B4-BE49-F238E27FC236}">
                <a16:creationId xmlns:a16="http://schemas.microsoft.com/office/drawing/2014/main" id="{2C667449-C28C-2CF3-4A93-397EEA96972A}"/>
              </a:ext>
            </a:extLst>
          </p:cNvPr>
          <p:cNvSpPr>
            <a:spLocks noGrp="1"/>
          </p:cNvSpPr>
          <p:nvPr>
            <p:ph idx="1"/>
          </p:nvPr>
        </p:nvSpPr>
        <p:spPr>
          <a:xfrm>
            <a:off x="685800" y="1811190"/>
            <a:ext cx="10820400" cy="1077926"/>
          </a:xfrm>
        </p:spPr>
        <p:txBody>
          <a:bodyPr/>
          <a:lstStyle/>
          <a:p>
            <a:pPr algn="l" rtl="0" fontAlgn="base">
              <a:buFont typeface="Arial" panose="020B0604020202020204" pitchFamily="34" charset="0"/>
              <a:buChar char="•"/>
            </a:pPr>
            <a:r>
              <a:rPr lang="en-US" dirty="0"/>
              <a:t> </a:t>
            </a:r>
            <a:r>
              <a:rPr lang="en-US" b="0" i="0" u="none" strike="noStrike" dirty="0">
                <a:solidFill>
                  <a:srgbClr val="000000"/>
                </a:solidFill>
                <a:effectLst/>
                <a:latin typeface="Century Gothic" panose="020B0502020202020204" pitchFamily="34" charset="0"/>
              </a:rPr>
              <a:t>In 2022 there were 51,032 distracted driving-related crashes. Out of those crashes, 21,225 people were injured and 199 were killed.  </a:t>
            </a:r>
            <a:r>
              <a:rPr lang="en-US" b="0" i="0" dirty="0">
                <a:solidFill>
                  <a:srgbClr val="000000"/>
                </a:solidFill>
                <a:effectLst/>
                <a:latin typeface="Century Gothic" panose="020B0502020202020204" pitchFamily="34" charset="0"/>
              </a:rPr>
              <a:t>​</a:t>
            </a:r>
          </a:p>
          <a:p>
            <a:pPr algn="l" rtl="0" fontAlgn="base">
              <a:buFont typeface="Arial" panose="020B0604020202020204" pitchFamily="34" charset="0"/>
              <a:buChar char="•"/>
            </a:pPr>
            <a:endParaRPr lang="en-US" dirty="0">
              <a:solidFill>
                <a:srgbClr val="000000"/>
              </a:solidFill>
              <a:latin typeface="Century Gothic" panose="020B0502020202020204" pitchFamily="34" charset="0"/>
            </a:endParaRPr>
          </a:p>
          <a:p>
            <a:pPr marL="0" indent="0" algn="l" rtl="0" fontAlgn="base">
              <a:buNone/>
            </a:pPr>
            <a:endParaRPr lang="en-US" b="0" i="0" dirty="0">
              <a:solidFill>
                <a:srgbClr val="000000"/>
              </a:solidFill>
              <a:effectLst/>
              <a:latin typeface="Arial" panose="020B0604020202020204" pitchFamily="34" charset="0"/>
            </a:endParaRPr>
          </a:p>
          <a:p>
            <a:pPr marL="0" indent="0" algn="l" rtl="0" fontAlgn="base">
              <a:buNone/>
            </a:pPr>
            <a:endParaRPr lang="en-US" b="0" i="0" dirty="0">
              <a:solidFill>
                <a:srgbClr val="000000"/>
              </a:solidFill>
              <a:effectLst/>
              <a:latin typeface="Arial" panose="020B0604020202020204" pitchFamily="34" charset="0"/>
            </a:endParaRPr>
          </a:p>
        </p:txBody>
      </p:sp>
      <p:pic>
        <p:nvPicPr>
          <p:cNvPr id="1032" name="Picture 8">
            <a:extLst>
              <a:ext uri="{FF2B5EF4-FFF2-40B4-BE49-F238E27FC236}">
                <a16:creationId xmlns:a16="http://schemas.microsoft.com/office/drawing/2014/main" id="{0A05BB40-3DF6-FBF9-8C9A-139697FF9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99" y="2577830"/>
            <a:ext cx="11755269" cy="350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6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5D44A1-BB53-3D66-D13F-6A20609DE79A}"/>
              </a:ext>
            </a:extLst>
          </p:cNvPr>
          <p:cNvPicPr>
            <a:picLocks noGrp="1" noChangeAspect="1"/>
          </p:cNvPicPr>
          <p:nvPr>
            <p:ph idx="1"/>
          </p:nvPr>
        </p:nvPicPr>
        <p:blipFill>
          <a:blip r:embed="rId2"/>
          <a:stretch>
            <a:fillRect/>
          </a:stretch>
        </p:blipFill>
        <p:spPr>
          <a:xfrm>
            <a:off x="2234119" y="1566153"/>
            <a:ext cx="7723762" cy="4124527"/>
          </a:xfrm>
          <a:prstGeom prst="rect">
            <a:avLst/>
          </a:prstGeom>
        </p:spPr>
      </p:pic>
      <p:sp>
        <p:nvSpPr>
          <p:cNvPr id="3" name="Title 2">
            <a:extLst>
              <a:ext uri="{FF2B5EF4-FFF2-40B4-BE49-F238E27FC236}">
                <a16:creationId xmlns:a16="http://schemas.microsoft.com/office/drawing/2014/main" id="{29F0F16D-483D-203C-FA91-38576D646D6C}"/>
              </a:ext>
            </a:extLst>
          </p:cNvPr>
          <p:cNvSpPr>
            <a:spLocks noGrp="1"/>
          </p:cNvSpPr>
          <p:nvPr>
            <p:ph type="title"/>
          </p:nvPr>
        </p:nvSpPr>
        <p:spPr/>
        <p:txBody>
          <a:bodyPr>
            <a:normAutofit fontScale="90000"/>
          </a:bodyPr>
          <a:lstStyle/>
          <a:p>
            <a:r>
              <a:rPr lang="en-US" dirty="0"/>
              <a:t>OP Driver &amp; Passenger fatalities</a:t>
            </a:r>
          </a:p>
        </p:txBody>
      </p:sp>
    </p:spTree>
    <p:extLst>
      <p:ext uri="{BB962C8B-B14F-4D97-AF65-F5344CB8AC3E}">
        <p14:creationId xmlns:p14="http://schemas.microsoft.com/office/powerpoint/2010/main" val="325311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934318-AE8B-7AA5-CF25-98DD848F3DA4}"/>
              </a:ext>
            </a:extLst>
          </p:cNvPr>
          <p:cNvSpPr>
            <a:spLocks noGrp="1"/>
          </p:cNvSpPr>
          <p:nvPr>
            <p:ph type="title"/>
          </p:nvPr>
        </p:nvSpPr>
        <p:spPr>
          <a:xfrm>
            <a:off x="685800" y="330740"/>
            <a:ext cx="8610600" cy="993979"/>
          </a:xfrm>
        </p:spPr>
        <p:txBody>
          <a:bodyPr>
            <a:normAutofit fontScale="90000"/>
          </a:bodyPr>
          <a:lstStyle/>
          <a:p>
            <a:r>
              <a:rPr lang="en-US" dirty="0"/>
              <a:t>CIOT &amp; Distracted Driving awareness month</a:t>
            </a:r>
          </a:p>
        </p:txBody>
      </p:sp>
      <p:sp>
        <p:nvSpPr>
          <p:cNvPr id="4" name="Content Placeholder 3">
            <a:extLst>
              <a:ext uri="{FF2B5EF4-FFF2-40B4-BE49-F238E27FC236}">
                <a16:creationId xmlns:a16="http://schemas.microsoft.com/office/drawing/2014/main" id="{6EE96AF3-267E-26C3-6FAB-C09A8378E72A}"/>
              </a:ext>
            </a:extLst>
          </p:cNvPr>
          <p:cNvSpPr>
            <a:spLocks noGrp="1"/>
          </p:cNvSpPr>
          <p:nvPr>
            <p:ph sz="half" idx="1"/>
          </p:nvPr>
        </p:nvSpPr>
        <p:spPr/>
        <p:txBody>
          <a:bodyPr/>
          <a:lstStyle/>
          <a:p>
            <a:r>
              <a:rPr lang="en-US" dirty="0"/>
              <a:t>Enforcement &amp; Media 	5/13 - 6/2</a:t>
            </a:r>
          </a:p>
          <a:p>
            <a:r>
              <a:rPr lang="en-US" dirty="0"/>
              <a:t>Seatbelt surveys 		6/3 – 6/17</a:t>
            </a:r>
          </a:p>
          <a:p>
            <a:endParaRPr lang="en-US" dirty="0"/>
          </a:p>
          <a:p>
            <a:r>
              <a:rPr lang="en-US" dirty="0"/>
              <a:t>Rollover Sim Bowie St.	4/24</a:t>
            </a:r>
          </a:p>
          <a:p>
            <a:r>
              <a:rPr lang="en-US" dirty="0"/>
              <a:t>Rollover Sim MDTA		5/22</a:t>
            </a:r>
          </a:p>
          <a:p>
            <a:endParaRPr lang="en-US" dirty="0"/>
          </a:p>
          <a:p>
            <a:r>
              <a:rPr lang="en-US" dirty="0"/>
              <a:t>5 High School Mock Crashes</a:t>
            </a:r>
          </a:p>
          <a:p>
            <a:r>
              <a:rPr lang="en-US" dirty="0"/>
              <a:t>2 High School Distracted Driving Programs</a:t>
            </a:r>
          </a:p>
          <a:p>
            <a:endParaRPr lang="en-US" dirty="0"/>
          </a:p>
          <a:p>
            <a:endParaRPr lang="en-US" dirty="0"/>
          </a:p>
          <a:p>
            <a:endParaRPr lang="en-US" dirty="0"/>
          </a:p>
        </p:txBody>
      </p:sp>
      <p:pic>
        <p:nvPicPr>
          <p:cNvPr id="2" name="Content Placeholder 1">
            <a:extLst>
              <a:ext uri="{FF2B5EF4-FFF2-40B4-BE49-F238E27FC236}">
                <a16:creationId xmlns:a16="http://schemas.microsoft.com/office/drawing/2014/main" id="{2342A5F3-FB82-1C7D-E9AD-3A787B44BEE1}"/>
              </a:ext>
            </a:extLst>
          </p:cNvPr>
          <p:cNvPicPr>
            <a:picLocks noGrp="1" noChangeAspect="1"/>
          </p:cNvPicPr>
          <p:nvPr>
            <p:ph sz="half" idx="2"/>
          </p:nvPr>
        </p:nvPicPr>
        <p:blipFill>
          <a:blip r:embed="rId3"/>
          <a:stretch>
            <a:fillRect/>
          </a:stretch>
        </p:blipFill>
        <p:spPr>
          <a:xfrm>
            <a:off x="7123800" y="2193925"/>
            <a:ext cx="3430799" cy="4024313"/>
          </a:xfrm>
          <a:prstGeom prst="rect">
            <a:avLst/>
          </a:prstGeom>
        </p:spPr>
      </p:pic>
    </p:spTree>
    <p:extLst>
      <p:ext uri="{BB962C8B-B14F-4D97-AF65-F5344CB8AC3E}">
        <p14:creationId xmlns:p14="http://schemas.microsoft.com/office/powerpoint/2010/main" val="383501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97A50D-3E41-1FD8-53FC-43823D18F5DF}"/>
              </a:ext>
            </a:extLst>
          </p:cNvPr>
          <p:cNvSpPr>
            <a:spLocks noGrp="1"/>
          </p:cNvSpPr>
          <p:nvPr>
            <p:ph type="title"/>
          </p:nvPr>
        </p:nvSpPr>
        <p:spPr/>
        <p:txBody>
          <a:bodyPr/>
          <a:lstStyle/>
          <a:p>
            <a:r>
              <a:rPr lang="en-US" dirty="0"/>
              <a:t>Low Seatbelt concerns</a:t>
            </a:r>
          </a:p>
        </p:txBody>
      </p:sp>
      <p:sp>
        <p:nvSpPr>
          <p:cNvPr id="5" name="Content Placeholder 4">
            <a:extLst>
              <a:ext uri="{FF2B5EF4-FFF2-40B4-BE49-F238E27FC236}">
                <a16:creationId xmlns:a16="http://schemas.microsoft.com/office/drawing/2014/main" id="{CF845050-2778-83E1-B9A7-D351F7C33FCF}"/>
              </a:ext>
            </a:extLst>
          </p:cNvPr>
          <p:cNvSpPr>
            <a:spLocks noGrp="1"/>
          </p:cNvSpPr>
          <p:nvPr>
            <p:ph sz="half" idx="1"/>
          </p:nvPr>
        </p:nvSpPr>
        <p:spPr/>
        <p:txBody>
          <a:bodyPr/>
          <a:lstStyle/>
          <a:p>
            <a:r>
              <a:rPr lang="en-US" dirty="0"/>
              <a:t>Caroline Co. 	76.1%</a:t>
            </a:r>
          </a:p>
          <a:p>
            <a:r>
              <a:rPr lang="en-US" dirty="0"/>
              <a:t>Washington Co.	81.7%</a:t>
            </a:r>
          </a:p>
          <a:p>
            <a:r>
              <a:rPr lang="en-US" dirty="0"/>
              <a:t>Charles Co. 	88.6%</a:t>
            </a:r>
          </a:p>
          <a:p>
            <a:r>
              <a:rPr lang="en-US" dirty="0"/>
              <a:t>Baltimore Co.	89.7%</a:t>
            </a:r>
          </a:p>
          <a:p>
            <a:endParaRPr lang="en-US" dirty="0"/>
          </a:p>
          <a:p>
            <a:r>
              <a:rPr lang="en-US" dirty="0"/>
              <a:t>Trucks		89.0%</a:t>
            </a:r>
          </a:p>
          <a:p>
            <a:r>
              <a:rPr lang="en-US" dirty="0"/>
              <a:t>Local Roads	81.3%</a:t>
            </a:r>
          </a:p>
        </p:txBody>
      </p:sp>
      <p:pic>
        <p:nvPicPr>
          <p:cNvPr id="7" name="Content Placeholder 6">
            <a:extLst>
              <a:ext uri="{FF2B5EF4-FFF2-40B4-BE49-F238E27FC236}">
                <a16:creationId xmlns:a16="http://schemas.microsoft.com/office/drawing/2014/main" id="{F44CC679-5267-597A-D176-A0EAFAEEFFB6}"/>
              </a:ext>
            </a:extLst>
          </p:cNvPr>
          <p:cNvPicPr>
            <a:picLocks noGrp="1" noChangeAspect="1"/>
          </p:cNvPicPr>
          <p:nvPr>
            <p:ph sz="half" idx="2"/>
          </p:nvPr>
        </p:nvPicPr>
        <p:blipFill>
          <a:blip r:embed="rId2"/>
          <a:stretch>
            <a:fillRect/>
          </a:stretch>
        </p:blipFill>
        <p:spPr>
          <a:xfrm>
            <a:off x="6172200" y="2194561"/>
            <a:ext cx="5334000" cy="2911716"/>
          </a:xfrm>
          <a:prstGeom prst="rect">
            <a:avLst/>
          </a:prstGeom>
        </p:spPr>
      </p:pic>
    </p:spTree>
    <p:extLst>
      <p:ext uri="{BB962C8B-B14F-4D97-AF65-F5344CB8AC3E}">
        <p14:creationId xmlns:p14="http://schemas.microsoft.com/office/powerpoint/2010/main" val="366064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293C-05AC-1705-222A-98F210093CD3}"/>
              </a:ext>
            </a:extLst>
          </p:cNvPr>
          <p:cNvSpPr>
            <a:spLocks noGrp="1"/>
          </p:cNvSpPr>
          <p:nvPr>
            <p:ph type="title"/>
          </p:nvPr>
        </p:nvSpPr>
        <p:spPr>
          <a:xfrm>
            <a:off x="685800" y="340468"/>
            <a:ext cx="8610600" cy="984251"/>
          </a:xfrm>
        </p:spPr>
        <p:txBody>
          <a:bodyPr>
            <a:normAutofit fontScale="90000"/>
          </a:bodyPr>
          <a:lstStyle/>
          <a:p>
            <a:r>
              <a:rPr lang="en-US" dirty="0"/>
              <a:t>Implementation of electronic data collection</a:t>
            </a:r>
          </a:p>
        </p:txBody>
      </p:sp>
      <p:sp>
        <p:nvSpPr>
          <p:cNvPr id="3" name="Content Placeholder 2">
            <a:extLst>
              <a:ext uri="{FF2B5EF4-FFF2-40B4-BE49-F238E27FC236}">
                <a16:creationId xmlns:a16="http://schemas.microsoft.com/office/drawing/2014/main" id="{38683A2C-05F7-DE08-A4A5-3BC238CC68D1}"/>
              </a:ext>
            </a:extLst>
          </p:cNvPr>
          <p:cNvSpPr>
            <a:spLocks noGrp="1"/>
          </p:cNvSpPr>
          <p:nvPr>
            <p:ph sz="half" idx="1"/>
          </p:nvPr>
        </p:nvSpPr>
        <p:spPr/>
        <p:txBody>
          <a:bodyPr/>
          <a:lstStyle/>
          <a:p>
            <a:r>
              <a:rPr lang="en-US" dirty="0"/>
              <a:t>Each data collection team (DCT) will be equipped with an iPad for surveys. The </a:t>
            </a:r>
            <a:r>
              <a:rPr lang="en-US" dirty="0" err="1"/>
              <a:t>FormConnectPro</a:t>
            </a:r>
            <a:r>
              <a:rPr lang="en-US" dirty="0"/>
              <a:t> app will be used to collect seatbelt usage on Maryland's roads.</a:t>
            </a:r>
          </a:p>
          <a:p>
            <a:endParaRPr lang="en-US" dirty="0"/>
          </a:p>
        </p:txBody>
      </p:sp>
      <p:pic>
        <p:nvPicPr>
          <p:cNvPr id="6" name="Content Placeholder 5">
            <a:extLst>
              <a:ext uri="{FF2B5EF4-FFF2-40B4-BE49-F238E27FC236}">
                <a16:creationId xmlns:a16="http://schemas.microsoft.com/office/drawing/2014/main" id="{20A02AC0-7FEE-B543-0008-26F619760365}"/>
              </a:ext>
            </a:extLst>
          </p:cNvPr>
          <p:cNvPicPr>
            <a:picLocks noGrp="1" noChangeAspect="1"/>
          </p:cNvPicPr>
          <p:nvPr>
            <p:ph sz="half" idx="2"/>
          </p:nvPr>
        </p:nvPicPr>
        <p:blipFill>
          <a:blip r:embed="rId2"/>
          <a:stretch>
            <a:fillRect/>
          </a:stretch>
        </p:blipFill>
        <p:spPr>
          <a:xfrm>
            <a:off x="7320355" y="1767337"/>
            <a:ext cx="3018234" cy="4024313"/>
          </a:xfrm>
          <a:prstGeom prst="rect">
            <a:avLst/>
          </a:prstGeom>
        </p:spPr>
      </p:pic>
      <p:pic>
        <p:nvPicPr>
          <p:cNvPr id="5" name="Picture 4">
            <a:extLst>
              <a:ext uri="{FF2B5EF4-FFF2-40B4-BE49-F238E27FC236}">
                <a16:creationId xmlns:a16="http://schemas.microsoft.com/office/drawing/2014/main" id="{B39D42BC-FFB6-BB73-701E-EC52B6317183}"/>
              </a:ext>
            </a:extLst>
          </p:cNvPr>
          <p:cNvPicPr>
            <a:picLocks noChangeAspect="1"/>
          </p:cNvPicPr>
          <p:nvPr/>
        </p:nvPicPr>
        <p:blipFill>
          <a:blip r:embed="rId3"/>
          <a:stretch>
            <a:fillRect/>
          </a:stretch>
        </p:blipFill>
        <p:spPr>
          <a:xfrm>
            <a:off x="3750014" y="4134254"/>
            <a:ext cx="1688505" cy="1404476"/>
          </a:xfrm>
          <a:prstGeom prst="rect">
            <a:avLst/>
          </a:prstGeom>
        </p:spPr>
      </p:pic>
    </p:spTree>
    <p:extLst>
      <p:ext uri="{BB962C8B-B14F-4D97-AF65-F5344CB8AC3E}">
        <p14:creationId xmlns:p14="http://schemas.microsoft.com/office/powerpoint/2010/main" val="142728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E9C1A2-464D-2E20-2EE2-F93987CB2412}"/>
              </a:ext>
            </a:extLst>
          </p:cNvPr>
          <p:cNvSpPr>
            <a:spLocks noGrp="1"/>
          </p:cNvSpPr>
          <p:nvPr>
            <p:ph type="title"/>
          </p:nvPr>
        </p:nvSpPr>
        <p:spPr/>
        <p:txBody>
          <a:bodyPr/>
          <a:lstStyle/>
          <a:p>
            <a:r>
              <a:rPr lang="en-US" dirty="0"/>
              <a:t>CPS Updates</a:t>
            </a:r>
          </a:p>
        </p:txBody>
      </p:sp>
      <p:sp>
        <p:nvSpPr>
          <p:cNvPr id="6" name="Content Placeholder 5">
            <a:extLst>
              <a:ext uri="{FF2B5EF4-FFF2-40B4-BE49-F238E27FC236}">
                <a16:creationId xmlns:a16="http://schemas.microsoft.com/office/drawing/2014/main" id="{7941DF2B-B8FB-B76F-7F09-C16D584389EE}"/>
              </a:ext>
            </a:extLst>
          </p:cNvPr>
          <p:cNvSpPr>
            <a:spLocks noGrp="1"/>
          </p:cNvSpPr>
          <p:nvPr>
            <p:ph sz="half" idx="1"/>
          </p:nvPr>
        </p:nvSpPr>
        <p:spPr/>
        <p:txBody>
          <a:bodyPr/>
          <a:lstStyle/>
          <a:p>
            <a:r>
              <a:rPr lang="en-US" dirty="0"/>
              <a:t>18 New CPST’s in quarter 1</a:t>
            </a:r>
          </a:p>
          <a:p>
            <a:endParaRPr lang="en-US" dirty="0"/>
          </a:p>
          <a:p>
            <a:r>
              <a:rPr lang="en-US" dirty="0"/>
              <a:t>384 Car or booster seats distributed to families. </a:t>
            </a:r>
          </a:p>
          <a:p>
            <a:endParaRPr lang="en-US" dirty="0"/>
          </a:p>
          <a:p>
            <a:r>
              <a:rPr lang="en-US" dirty="0"/>
              <a:t>6 CPST Classes remaining</a:t>
            </a:r>
          </a:p>
          <a:p>
            <a:endParaRPr lang="en-US" dirty="0"/>
          </a:p>
        </p:txBody>
      </p:sp>
      <p:pic>
        <p:nvPicPr>
          <p:cNvPr id="9" name="Content Placeholder 8">
            <a:extLst>
              <a:ext uri="{FF2B5EF4-FFF2-40B4-BE49-F238E27FC236}">
                <a16:creationId xmlns:a16="http://schemas.microsoft.com/office/drawing/2014/main" id="{0A9D353F-7CE4-9DFF-D1AD-B57C57AAEBDC}"/>
              </a:ext>
            </a:extLst>
          </p:cNvPr>
          <p:cNvPicPr>
            <a:picLocks noGrp="1" noChangeAspect="1"/>
          </p:cNvPicPr>
          <p:nvPr>
            <p:ph sz="half" idx="2"/>
          </p:nvPr>
        </p:nvPicPr>
        <p:blipFill>
          <a:blip r:embed="rId2"/>
          <a:stretch>
            <a:fillRect/>
          </a:stretch>
        </p:blipFill>
        <p:spPr>
          <a:xfrm>
            <a:off x="6415390" y="2194561"/>
            <a:ext cx="5334000" cy="3024804"/>
          </a:xfrm>
        </p:spPr>
      </p:pic>
      <p:pic>
        <p:nvPicPr>
          <p:cNvPr id="2" name="Picture 1">
            <a:extLst>
              <a:ext uri="{FF2B5EF4-FFF2-40B4-BE49-F238E27FC236}">
                <a16:creationId xmlns:a16="http://schemas.microsoft.com/office/drawing/2014/main" id="{121D18FD-D2A1-AED5-E3A4-022608F5C8FB}"/>
              </a:ext>
            </a:extLst>
          </p:cNvPr>
          <p:cNvPicPr>
            <a:picLocks noChangeAspect="1"/>
          </p:cNvPicPr>
          <p:nvPr/>
        </p:nvPicPr>
        <p:blipFill>
          <a:blip r:embed="rId3"/>
          <a:stretch>
            <a:fillRect/>
          </a:stretch>
        </p:blipFill>
        <p:spPr>
          <a:xfrm>
            <a:off x="2030953" y="4849714"/>
            <a:ext cx="2643693" cy="1142524"/>
          </a:xfrm>
          <a:prstGeom prst="rect">
            <a:avLst/>
          </a:prstGeom>
        </p:spPr>
      </p:pic>
    </p:spTree>
    <p:extLst>
      <p:ext uri="{BB962C8B-B14F-4D97-AF65-F5344CB8AC3E}">
        <p14:creationId xmlns:p14="http://schemas.microsoft.com/office/powerpoint/2010/main" val="245047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9D25-6C19-D081-027F-8A7F36790A84}"/>
              </a:ext>
            </a:extLst>
          </p:cNvPr>
          <p:cNvSpPr>
            <a:spLocks noGrp="1"/>
          </p:cNvSpPr>
          <p:nvPr>
            <p:ph type="title"/>
          </p:nvPr>
        </p:nvSpPr>
        <p:spPr/>
        <p:txBody>
          <a:bodyPr/>
          <a:lstStyle/>
          <a:p>
            <a:r>
              <a:rPr lang="en-US" dirty="0"/>
              <a:t>CPS Alert!</a:t>
            </a:r>
          </a:p>
        </p:txBody>
      </p:sp>
      <p:pic>
        <p:nvPicPr>
          <p:cNvPr id="5" name="Content Placeholder 4">
            <a:extLst>
              <a:ext uri="{FF2B5EF4-FFF2-40B4-BE49-F238E27FC236}">
                <a16:creationId xmlns:a16="http://schemas.microsoft.com/office/drawing/2014/main" id="{BD2A2603-94E8-2FD5-2B02-6CA5190D9571}"/>
              </a:ext>
            </a:extLst>
          </p:cNvPr>
          <p:cNvPicPr>
            <a:picLocks noGrp="1" noChangeAspect="1"/>
          </p:cNvPicPr>
          <p:nvPr>
            <p:ph sz="half" idx="2"/>
          </p:nvPr>
        </p:nvPicPr>
        <p:blipFill>
          <a:blip r:embed="rId2"/>
          <a:stretch>
            <a:fillRect/>
          </a:stretch>
        </p:blipFill>
        <p:spPr>
          <a:xfrm>
            <a:off x="6357024" y="1587213"/>
            <a:ext cx="5334000" cy="3000375"/>
          </a:xfrm>
          <a:prstGeom prst="rect">
            <a:avLst/>
          </a:prstGeom>
        </p:spPr>
      </p:pic>
      <p:pic>
        <p:nvPicPr>
          <p:cNvPr id="6" name="Picture 5">
            <a:extLst>
              <a:ext uri="{FF2B5EF4-FFF2-40B4-BE49-F238E27FC236}">
                <a16:creationId xmlns:a16="http://schemas.microsoft.com/office/drawing/2014/main" id="{F7A8AA88-5519-B3BF-91BD-48EF9FD26496}"/>
              </a:ext>
            </a:extLst>
          </p:cNvPr>
          <p:cNvPicPr>
            <a:picLocks noChangeAspect="1"/>
          </p:cNvPicPr>
          <p:nvPr/>
        </p:nvPicPr>
        <p:blipFill>
          <a:blip r:embed="rId3"/>
          <a:stretch>
            <a:fillRect/>
          </a:stretch>
        </p:blipFill>
        <p:spPr>
          <a:xfrm>
            <a:off x="6871950" y="4850082"/>
            <a:ext cx="4304149" cy="1225402"/>
          </a:xfrm>
          <a:prstGeom prst="rect">
            <a:avLst/>
          </a:prstGeom>
        </p:spPr>
      </p:pic>
      <p:sp>
        <p:nvSpPr>
          <p:cNvPr id="12" name="Content Placeholder 11">
            <a:extLst>
              <a:ext uri="{FF2B5EF4-FFF2-40B4-BE49-F238E27FC236}">
                <a16:creationId xmlns:a16="http://schemas.microsoft.com/office/drawing/2014/main" id="{C28C56B9-F554-5947-E38C-2F206C327152}"/>
              </a:ext>
            </a:extLst>
          </p:cNvPr>
          <p:cNvSpPr>
            <a:spLocks noGrp="1"/>
          </p:cNvSpPr>
          <p:nvPr>
            <p:ph sz="half" idx="1"/>
          </p:nvPr>
        </p:nvSpPr>
        <p:spPr/>
        <p:txBody>
          <a:bodyPr/>
          <a:lstStyle/>
          <a:p>
            <a:r>
              <a:rPr lang="en-US" dirty="0"/>
              <a:t>NCPSB Webinar: Car Seat Detective</a:t>
            </a:r>
          </a:p>
          <a:p>
            <a:endParaRPr lang="en-US" dirty="0"/>
          </a:p>
          <a:p>
            <a:r>
              <a:rPr lang="en-US" dirty="0"/>
              <a:t>Non Compliant or Counterfeit Car Seats</a:t>
            </a:r>
          </a:p>
          <a:p>
            <a:endParaRPr lang="en-US" dirty="0"/>
          </a:p>
          <a:p>
            <a:r>
              <a:rPr lang="en-US" dirty="0"/>
              <a:t>Sold at a significantly lower price</a:t>
            </a:r>
          </a:p>
          <a:p>
            <a:endParaRPr lang="en-US" dirty="0"/>
          </a:p>
        </p:txBody>
      </p:sp>
    </p:spTree>
    <p:extLst>
      <p:ext uri="{BB962C8B-B14F-4D97-AF65-F5344CB8AC3E}">
        <p14:creationId xmlns:p14="http://schemas.microsoft.com/office/powerpoint/2010/main" val="39058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1FFA-8428-E683-BE18-E2E674D4DEAF}"/>
              </a:ext>
            </a:extLst>
          </p:cNvPr>
          <p:cNvSpPr>
            <a:spLocks noGrp="1"/>
          </p:cNvSpPr>
          <p:nvPr>
            <p:ph type="title"/>
          </p:nvPr>
        </p:nvSpPr>
        <p:spPr>
          <a:xfrm>
            <a:off x="685800" y="628605"/>
            <a:ext cx="11084442" cy="696114"/>
          </a:xfrm>
        </p:spPr>
        <p:txBody>
          <a:bodyPr>
            <a:normAutofit/>
          </a:bodyPr>
          <a:lstStyle/>
          <a:p>
            <a:r>
              <a:rPr lang="en-US"/>
              <a:t>Fire &amp; EMS Expansion and Pilot Project</a:t>
            </a:r>
          </a:p>
        </p:txBody>
      </p:sp>
      <p:sp>
        <p:nvSpPr>
          <p:cNvPr id="12" name="Content Placeholder 11">
            <a:extLst>
              <a:ext uri="{FF2B5EF4-FFF2-40B4-BE49-F238E27FC236}">
                <a16:creationId xmlns:a16="http://schemas.microsoft.com/office/drawing/2014/main" id="{E61BE000-9C6D-75EC-C959-650631298DEC}"/>
              </a:ext>
            </a:extLst>
          </p:cNvPr>
          <p:cNvSpPr>
            <a:spLocks noGrp="1"/>
          </p:cNvSpPr>
          <p:nvPr>
            <p:ph sz="half" idx="2"/>
          </p:nvPr>
        </p:nvSpPr>
        <p:spPr>
          <a:xfrm>
            <a:off x="8016950" y="2362325"/>
            <a:ext cx="4187743" cy="3265823"/>
          </a:xfrm>
        </p:spPr>
        <p:txBody>
          <a:bodyPr vert="horz" lIns="91440" tIns="45720" rIns="91440" bIns="45720" rtlCol="0" anchor="t">
            <a:normAutofit/>
          </a:bodyPr>
          <a:lstStyle/>
          <a:p>
            <a:r>
              <a:rPr lang="en-US" dirty="0"/>
              <a:t>12 agencies </a:t>
            </a:r>
            <a:br>
              <a:rPr lang="en-US" dirty="0"/>
            </a:br>
            <a:endParaRPr lang="en-US" dirty="0"/>
          </a:p>
          <a:p>
            <a:r>
              <a:rPr lang="en-US" dirty="0"/>
              <a:t>38 donated seats</a:t>
            </a:r>
            <a:br>
              <a:rPr lang="en-US" dirty="0"/>
            </a:br>
            <a:endParaRPr lang="en-US" dirty="0"/>
          </a:p>
          <a:p>
            <a:r>
              <a:rPr lang="en-US" dirty="0"/>
              <a:t>54+ Emergency Responders trained</a:t>
            </a:r>
          </a:p>
          <a:p>
            <a:endParaRPr lang="en-US" dirty="0"/>
          </a:p>
        </p:txBody>
      </p:sp>
      <p:pic>
        <p:nvPicPr>
          <p:cNvPr id="8" name="Picture 7">
            <a:extLst>
              <a:ext uri="{FF2B5EF4-FFF2-40B4-BE49-F238E27FC236}">
                <a16:creationId xmlns:a16="http://schemas.microsoft.com/office/drawing/2014/main" id="{A8461A69-8BDB-2F04-8A50-EA25A5AE6889}"/>
              </a:ext>
            </a:extLst>
          </p:cNvPr>
          <p:cNvPicPr>
            <a:picLocks noChangeAspect="1"/>
          </p:cNvPicPr>
          <p:nvPr/>
        </p:nvPicPr>
        <p:blipFill>
          <a:blip r:embed="rId3"/>
          <a:stretch>
            <a:fillRect/>
          </a:stretch>
        </p:blipFill>
        <p:spPr>
          <a:xfrm rot="20819652">
            <a:off x="417151" y="1754442"/>
            <a:ext cx="3898065" cy="3204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a:extLst>
              <a:ext uri="{FF2B5EF4-FFF2-40B4-BE49-F238E27FC236}">
                <a16:creationId xmlns:a16="http://schemas.microsoft.com/office/drawing/2014/main" id="{42777BE1-6233-4728-4CCD-BDB89D13F5D7}"/>
              </a:ext>
            </a:extLst>
          </p:cNvPr>
          <p:cNvGrpSpPr/>
          <p:nvPr/>
        </p:nvGrpSpPr>
        <p:grpSpPr>
          <a:xfrm>
            <a:off x="-176463" y="6229395"/>
            <a:ext cx="12882370" cy="628605"/>
            <a:chOff x="-1" y="6229395"/>
            <a:chExt cx="12368463" cy="628605"/>
          </a:xfrm>
        </p:grpSpPr>
        <p:sp>
          <p:nvSpPr>
            <p:cNvPr id="10" name="Rectangle 9">
              <a:extLst>
                <a:ext uri="{FF2B5EF4-FFF2-40B4-BE49-F238E27FC236}">
                  <a16:creationId xmlns:a16="http://schemas.microsoft.com/office/drawing/2014/main" id="{6C7A68F9-EF3E-D94A-011A-5096CDCE49A8}"/>
                </a:ext>
              </a:extLst>
            </p:cNvPr>
            <p:cNvSpPr/>
            <p:nvPr/>
          </p:nvSpPr>
          <p:spPr>
            <a:xfrm>
              <a:off x="-1" y="6229395"/>
              <a:ext cx="12368463" cy="6286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1" name="Picture 10" descr="A red and white sign&#10;&#10;Description automatically generated with low confidence">
              <a:extLst>
                <a:ext uri="{FF2B5EF4-FFF2-40B4-BE49-F238E27FC236}">
                  <a16:creationId xmlns:a16="http://schemas.microsoft.com/office/drawing/2014/main" id="{EB3ED1E7-D7AE-C166-660E-21FDB2D20974}"/>
                </a:ext>
              </a:extLst>
            </p:cNvPr>
            <p:cNvPicPr>
              <a:picLocks noChangeAspect="1"/>
            </p:cNvPicPr>
            <p:nvPr/>
          </p:nvPicPr>
          <p:blipFill>
            <a:blip r:embed="rId4"/>
            <a:stretch>
              <a:fillRect/>
            </a:stretch>
          </p:blipFill>
          <p:spPr>
            <a:xfrm>
              <a:off x="5432065" y="6330317"/>
              <a:ext cx="1327869" cy="453649"/>
            </a:xfrm>
            <a:prstGeom prst="rect">
              <a:avLst/>
            </a:prstGeom>
          </p:spPr>
        </p:pic>
      </p:grpSp>
      <p:pic>
        <p:nvPicPr>
          <p:cNvPr id="5" name="Content Placeholder 4">
            <a:extLst>
              <a:ext uri="{FF2B5EF4-FFF2-40B4-BE49-F238E27FC236}">
                <a16:creationId xmlns:a16="http://schemas.microsoft.com/office/drawing/2014/main" id="{D3A03A6E-0F51-38A4-2C6A-AB7368DF7EB2}"/>
              </a:ext>
            </a:extLst>
          </p:cNvPr>
          <p:cNvPicPr>
            <a:picLocks noGrp="1" noChangeAspect="1"/>
          </p:cNvPicPr>
          <p:nvPr>
            <p:ph sz="half" idx="1"/>
          </p:nvPr>
        </p:nvPicPr>
        <p:blipFill>
          <a:blip r:embed="rId5"/>
          <a:stretch>
            <a:fillRect/>
          </a:stretch>
        </p:blipFill>
        <p:spPr>
          <a:xfrm rot="420729">
            <a:off x="3490429" y="2660347"/>
            <a:ext cx="4196397" cy="315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230EB6C1-C92F-DBB5-9B91-62136C3E285C}"/>
              </a:ext>
            </a:extLst>
          </p:cNvPr>
          <p:cNvPicPr>
            <a:picLocks noChangeAspect="1"/>
          </p:cNvPicPr>
          <p:nvPr/>
        </p:nvPicPr>
        <p:blipFill>
          <a:blip r:embed="rId6"/>
          <a:stretch>
            <a:fillRect/>
          </a:stretch>
        </p:blipFill>
        <p:spPr>
          <a:xfrm>
            <a:off x="9844391" y="4712827"/>
            <a:ext cx="2241054" cy="1287428"/>
          </a:xfrm>
          <a:prstGeom prst="rect">
            <a:avLst/>
          </a:prstGeom>
        </p:spPr>
      </p:pic>
    </p:spTree>
    <p:extLst>
      <p:ext uri="{BB962C8B-B14F-4D97-AF65-F5344CB8AC3E}">
        <p14:creationId xmlns:p14="http://schemas.microsoft.com/office/powerpoint/2010/main" val="1419218030"/>
      </p:ext>
    </p:extLst>
  </p:cSld>
  <p:clrMapOvr>
    <a:masterClrMapping/>
  </p:clrMapOvr>
</p:sld>
</file>

<file path=ppt/theme/theme1.xml><?xml version="1.0" encoding="utf-8"?>
<a:theme xmlns:a="http://schemas.openxmlformats.org/drawingml/2006/main" name="Vapor Trail">
  <a:themeElements>
    <a:clrScheme name="Custom 2">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C4220D"/>
      </a:hlink>
      <a:folHlink>
        <a:srgbClr val="93190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ctr">
          <a:defRPr sz="4000" b="1" i="1" dirty="0">
            <a:solidFill>
              <a:srgbClr val="A30B33"/>
            </a:solidFill>
            <a:latin typeface="Nunito Sans ExtraBold" panose="00000900000000000000" pitchFamily="2" charset="0"/>
          </a:defRPr>
        </a:defPPr>
      </a:lstStyle>
    </a:txDef>
  </a:objectDefaults>
  <a:extraClrSchemeLst/>
  <a:extLst>
    <a:ext uri="{05A4C25C-085E-4340-85A3-A5531E510DB2}">
      <thm15:themeFamily xmlns:thm15="http://schemas.microsoft.com/office/thememl/2012/main" name="CCMTA 2018_MDOT MVA Presentation_Safety Recall Pilot" id="{E7BE3E7A-C848-4897-892B-512A8B603BBE}" vid="{BBD22D58-B307-436A-AB77-0A96B1D955B8}"/>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ctr">
          <a:defRPr sz="4000" b="1" i="1" dirty="0">
            <a:solidFill>
              <a:srgbClr val="A30B33"/>
            </a:solidFill>
            <a:latin typeface="Nunito Sans ExtraBold" panose="00000900000000000000" pitchFamily="2" charset="0"/>
          </a:defRPr>
        </a:defPPr>
      </a:lstStyle>
    </a:txDef>
  </a:objectDefaults>
  <a:extraClrSchemeLst/>
  <a:extLst>
    <a:ext uri="{05A4C25C-085E-4340-85A3-A5531E510DB2}">
      <thm15:themeFamily xmlns:thm15="http://schemas.microsoft.com/office/thememl/2012/main" name="CCMTA 2018_MDOT MVA Presentation_Safety Recall Pilot" id="{E7BE3E7A-C848-4897-892B-512A8B603BBE}" vid="{BBD22D58-B307-436A-AB77-0A96B1D955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555</Words>
  <Application>Microsoft Office PowerPoint</Application>
  <PresentationFormat>Widescreen</PresentationFormat>
  <Paragraphs>65</Paragraphs>
  <Slides>11</Slides>
  <Notes>4</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Vapor Trail</vt:lpstr>
      <vt:lpstr>1_Vapor Trail</vt:lpstr>
      <vt:lpstr>Occupant protection and distracted driving EAT update</vt:lpstr>
      <vt:lpstr>Distracted driving data</vt:lpstr>
      <vt:lpstr>OP Driver &amp; Passenger fatalities</vt:lpstr>
      <vt:lpstr>CIOT &amp; Distracted Driving awareness month</vt:lpstr>
      <vt:lpstr>Low Seatbelt concerns</vt:lpstr>
      <vt:lpstr>Implementation of electronic data collection</vt:lpstr>
      <vt:lpstr>CPS Updates</vt:lpstr>
      <vt:lpstr>CPS Alert!</vt:lpstr>
      <vt:lpstr>Fire &amp; EMS Expansion and Pilot Project</vt:lpstr>
      <vt:lpstr>Enhanced EMS OP Trainings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Occupant protection and distracted driving EAT update</dc:title>
  <dc:creator>Mark Wall</dc:creator>
  <cp:lastModifiedBy>Mark Wall</cp:lastModifiedBy>
  <cp:revision>4</cp:revision>
  <dcterms:created xsi:type="dcterms:W3CDTF">2024-03-19T11:17:57Z</dcterms:created>
  <dcterms:modified xsi:type="dcterms:W3CDTF">2024-03-22T13:13:50Z</dcterms:modified>
</cp:coreProperties>
</file>