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8"/>
  </p:notesMasterIdLst>
  <p:handoutMasterIdLst>
    <p:handoutMasterId r:id="rId19"/>
  </p:handoutMasterIdLst>
  <p:sldIdLst>
    <p:sldId id="256" r:id="rId5"/>
    <p:sldId id="268" r:id="rId6"/>
    <p:sldId id="257" r:id="rId7"/>
    <p:sldId id="259" r:id="rId8"/>
    <p:sldId id="260" r:id="rId9"/>
    <p:sldId id="261" r:id="rId10"/>
    <p:sldId id="262" r:id="rId11"/>
    <p:sldId id="267" r:id="rId12"/>
    <p:sldId id="266" r:id="rId13"/>
    <p:sldId id="264" r:id="rId14"/>
    <p:sldId id="265" r:id="rId15"/>
    <p:sldId id="263" r:id="rId16"/>
    <p:sldId id="258"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6899"/>
    <a:srgbClr val="3A928A"/>
    <a:srgbClr val="DB8035"/>
    <a:srgbClr val="A6C850"/>
    <a:srgbClr val="0C7DB0"/>
    <a:srgbClr val="43ABA1"/>
    <a:srgbClr val="41BFA7"/>
    <a:srgbClr val="EB8349"/>
    <a:srgbClr val="F3AA41"/>
    <a:srgbClr val="A51E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3B7F40-F02E-4A28-A414-77730E642EBA}" v="33" dt="2022-02-08T16:28:18.8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672" autoAdjust="0"/>
  </p:normalViewPr>
  <p:slideViewPr>
    <p:cSldViewPr snapToGrid="0" showGuides="1">
      <p:cViewPr varScale="1">
        <p:scale>
          <a:sx n="59" d="100"/>
          <a:sy n="59" d="100"/>
        </p:scale>
        <p:origin x="1484" y="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02" d="100"/>
          <a:sy n="102" d="100"/>
        </p:scale>
        <p:origin x="352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D4E5B66-4B27-4FE3-9065-6B8E4B55BD0D}" type="datetimeFigureOut">
              <a:rPr lang="en-US" smtClean="0"/>
              <a:t>3/22/2024</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BDC4D51-3A5A-4A2C-AD97-C18EC316CFF6}" type="slidenum">
              <a:rPr lang="en-US" smtClean="0"/>
              <a:t>‹#›</a:t>
            </a:fld>
            <a:endParaRPr lang="en-US" dirty="0"/>
          </a:p>
        </p:txBody>
      </p:sp>
    </p:spTree>
    <p:extLst>
      <p:ext uri="{BB962C8B-B14F-4D97-AF65-F5344CB8AC3E}">
        <p14:creationId xmlns:p14="http://schemas.microsoft.com/office/powerpoint/2010/main" val="1153202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2F0FCC4-9221-4A70-9E59-E6884CD44511}" type="datetimeFigureOut">
              <a:rPr lang="en-US" smtClean="0"/>
              <a:t>3/22/2024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E0C58F7-88A6-4370-8D7E-6F9082687FD8}" type="slidenum">
              <a:rPr lang="en-US" smtClean="0"/>
              <a:t>‹#›</a:t>
            </a:fld>
            <a:endParaRPr lang="en-US" dirty="0"/>
          </a:p>
        </p:txBody>
      </p:sp>
    </p:spTree>
    <p:extLst>
      <p:ext uri="{BB962C8B-B14F-4D97-AF65-F5344CB8AC3E}">
        <p14:creationId xmlns:p14="http://schemas.microsoft.com/office/powerpoint/2010/main" val="4045395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the Training aspect and 2-3 IDA recommendations. </a:t>
            </a:r>
          </a:p>
        </p:txBody>
      </p:sp>
      <p:sp>
        <p:nvSpPr>
          <p:cNvPr id="4" name="Slide Number Placeholder 3"/>
          <p:cNvSpPr>
            <a:spLocks noGrp="1"/>
          </p:cNvSpPr>
          <p:nvPr>
            <p:ph type="sldNum" sz="quarter" idx="5"/>
          </p:nvPr>
        </p:nvSpPr>
        <p:spPr/>
        <p:txBody>
          <a:bodyPr/>
          <a:lstStyle/>
          <a:p>
            <a:fld id="{7E0C58F7-88A6-4370-8D7E-6F9082687FD8}" type="slidenum">
              <a:rPr lang="en-US" smtClean="0"/>
              <a:t>3</a:t>
            </a:fld>
            <a:endParaRPr lang="en-US" dirty="0"/>
          </a:p>
        </p:txBody>
      </p:sp>
    </p:spTree>
    <p:extLst>
      <p:ext uri="{BB962C8B-B14F-4D97-AF65-F5344CB8AC3E}">
        <p14:creationId xmlns:p14="http://schemas.microsoft.com/office/powerpoint/2010/main" val="2258495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 lab examples of officers conducting SFST’s. </a:t>
            </a:r>
          </a:p>
        </p:txBody>
      </p:sp>
      <p:sp>
        <p:nvSpPr>
          <p:cNvPr id="4" name="Slide Number Placeholder 3"/>
          <p:cNvSpPr>
            <a:spLocks noGrp="1"/>
          </p:cNvSpPr>
          <p:nvPr>
            <p:ph type="sldNum" sz="quarter" idx="5"/>
          </p:nvPr>
        </p:nvSpPr>
        <p:spPr/>
        <p:txBody>
          <a:bodyPr/>
          <a:lstStyle/>
          <a:p>
            <a:fld id="{7E0C58F7-88A6-4370-8D7E-6F9082687FD8}" type="slidenum">
              <a:rPr lang="en-US" smtClean="0"/>
              <a:t>4</a:t>
            </a:fld>
            <a:endParaRPr lang="en-US" dirty="0"/>
          </a:p>
        </p:txBody>
      </p:sp>
    </p:spTree>
    <p:extLst>
      <p:ext uri="{BB962C8B-B14F-4D97-AF65-F5344CB8AC3E}">
        <p14:creationId xmlns:p14="http://schemas.microsoft.com/office/powerpoint/2010/main" val="168263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at Central Middle School to present to students on the dangers and consequences of underage drinking and impaired driving. </a:t>
            </a:r>
          </a:p>
        </p:txBody>
      </p:sp>
      <p:sp>
        <p:nvSpPr>
          <p:cNvPr id="4" name="Slide Number Placeholder 3"/>
          <p:cNvSpPr>
            <a:spLocks noGrp="1"/>
          </p:cNvSpPr>
          <p:nvPr>
            <p:ph type="sldNum" sz="quarter" idx="5"/>
          </p:nvPr>
        </p:nvSpPr>
        <p:spPr/>
        <p:txBody>
          <a:bodyPr/>
          <a:lstStyle/>
          <a:p>
            <a:fld id="{7E0C58F7-88A6-4370-8D7E-6F9082687FD8}" type="slidenum">
              <a:rPr lang="en-US" smtClean="0"/>
              <a:t>5</a:t>
            </a:fld>
            <a:endParaRPr lang="en-US" dirty="0"/>
          </a:p>
        </p:txBody>
      </p:sp>
    </p:spTree>
    <p:extLst>
      <p:ext uri="{BB962C8B-B14F-4D97-AF65-F5344CB8AC3E}">
        <p14:creationId xmlns:p14="http://schemas.microsoft.com/office/powerpoint/2010/main" val="2772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work with Bowie State. Working with BSU ATOD (Alcohol, Tobacco, and Other Drugs) on an MHSO mid-year grant. Visited campus several times to meet with students and faculty. Will be on campus April 24</a:t>
            </a:r>
            <a:r>
              <a:rPr lang="en-US" baseline="30000" dirty="0"/>
              <a:t>th</a:t>
            </a:r>
            <a:r>
              <a:rPr lang="en-US" dirty="0"/>
              <a:t> for Yard Fest. Development of a Be the Driver HBCU edition. Assisting students with the Be The Driver # plan D (D stands Designated).</a:t>
            </a:r>
          </a:p>
          <a:p>
            <a:endParaRPr lang="en-US" dirty="0"/>
          </a:p>
          <a:p>
            <a:r>
              <a:rPr lang="en-US" dirty="0"/>
              <a:t>U.S. Army. December 2023 3D Event (virtual) Impaired Driving Discussion and prevention to an audience of 200 soldiers. Will return to Ft. Meade in April for Alcohol Awareness Month. Will engagement over 200 soldiers in interactive games to emphasize the effects of impairment. </a:t>
            </a:r>
          </a:p>
          <a:p>
            <a:endParaRPr lang="en-US" dirty="0"/>
          </a:p>
          <a:p>
            <a:r>
              <a:rPr lang="en-US" dirty="0"/>
              <a:t> </a:t>
            </a:r>
          </a:p>
        </p:txBody>
      </p:sp>
      <p:sp>
        <p:nvSpPr>
          <p:cNvPr id="4" name="Slide Number Placeholder 3"/>
          <p:cNvSpPr>
            <a:spLocks noGrp="1"/>
          </p:cNvSpPr>
          <p:nvPr>
            <p:ph type="sldNum" sz="quarter" idx="5"/>
          </p:nvPr>
        </p:nvSpPr>
        <p:spPr/>
        <p:txBody>
          <a:bodyPr/>
          <a:lstStyle/>
          <a:p>
            <a:fld id="{7E0C58F7-88A6-4370-8D7E-6F9082687FD8}" type="slidenum">
              <a:rPr lang="en-US" smtClean="0"/>
              <a:t>6</a:t>
            </a:fld>
            <a:endParaRPr lang="en-US" dirty="0"/>
          </a:p>
        </p:txBody>
      </p:sp>
    </p:spTree>
    <p:extLst>
      <p:ext uri="{BB962C8B-B14F-4D97-AF65-F5344CB8AC3E}">
        <p14:creationId xmlns:p14="http://schemas.microsoft.com/office/powerpoint/2010/main" val="29905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the FFY24 GHSA/ R.org grant submission and initiatives. </a:t>
            </a:r>
          </a:p>
        </p:txBody>
      </p:sp>
      <p:sp>
        <p:nvSpPr>
          <p:cNvPr id="4" name="Slide Number Placeholder 3"/>
          <p:cNvSpPr>
            <a:spLocks noGrp="1"/>
          </p:cNvSpPr>
          <p:nvPr>
            <p:ph type="sldNum" sz="quarter" idx="5"/>
          </p:nvPr>
        </p:nvSpPr>
        <p:spPr/>
        <p:txBody>
          <a:bodyPr/>
          <a:lstStyle/>
          <a:p>
            <a:fld id="{7E0C58F7-88A6-4370-8D7E-6F9082687FD8}" type="slidenum">
              <a:rPr lang="en-US" smtClean="0"/>
              <a:t>7</a:t>
            </a:fld>
            <a:endParaRPr lang="en-US" dirty="0"/>
          </a:p>
        </p:txBody>
      </p:sp>
    </p:spTree>
    <p:extLst>
      <p:ext uri="{BB962C8B-B14F-4D97-AF65-F5344CB8AC3E}">
        <p14:creationId xmlns:p14="http://schemas.microsoft.com/office/powerpoint/2010/main" val="2837007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258300" cy="6858000"/>
          </a:xfrm>
          <a:prstGeom prst="rect">
            <a:avLst/>
          </a:prstGeom>
        </p:spPr>
      </p:pic>
      <p:sp>
        <p:nvSpPr>
          <p:cNvPr id="2" name="Title 1"/>
          <p:cNvSpPr>
            <a:spLocks noGrp="1"/>
          </p:cNvSpPr>
          <p:nvPr>
            <p:ph type="ctrTitle" hasCustomPrompt="1"/>
          </p:nvPr>
        </p:nvSpPr>
        <p:spPr>
          <a:xfrm>
            <a:off x="425798" y="2648701"/>
            <a:ext cx="7086600" cy="1825096"/>
          </a:xfrm>
        </p:spPr>
        <p:txBody>
          <a:bodyPr anchor="b">
            <a:normAutofit/>
          </a:bodyPr>
          <a:lstStyle>
            <a:lvl1pPr algn="l">
              <a:defRPr sz="4400"/>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25798" y="4477497"/>
            <a:ext cx="7086600" cy="685800"/>
          </a:xfrm>
        </p:spPr>
        <p:txBody>
          <a:bodyPr>
            <a:normAutofit/>
          </a:bodyPr>
          <a:lstStyle>
            <a:lvl1pPr marL="0" indent="0" algn="l">
              <a:buNone/>
              <a:defRPr sz="2000" baseline="0">
                <a:solidFill>
                  <a:srgbClr val="A51E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425798" y="6142598"/>
            <a:ext cx="4800600" cy="365125"/>
          </a:xfrm>
          <a:prstGeom prst="rect">
            <a:avLst/>
          </a:prstGeom>
        </p:spPr>
        <p:txBody>
          <a:bodyPr/>
          <a:lstStyle>
            <a:lvl1pPr>
              <a:defRPr sz="1100" b="1" i="0" baseline="0">
                <a:solidFill>
                  <a:schemeClr val="tx1"/>
                </a:solidFill>
              </a:defRPr>
            </a:lvl1pPr>
          </a:lstStyle>
          <a:p>
            <a:endParaRPr lang="en-US" dirty="0"/>
          </a:p>
        </p:txBody>
      </p:sp>
      <p:pic>
        <p:nvPicPr>
          <p:cNvPr id="8" name="Picture 7" descr="Text, logo&#10;&#10;Description automatically generated">
            <a:extLst>
              <a:ext uri="{FF2B5EF4-FFF2-40B4-BE49-F238E27FC236}">
                <a16:creationId xmlns:a16="http://schemas.microsoft.com/office/drawing/2014/main" id="{780C792B-748B-42EB-BCD5-31614D4CAE1B}"/>
              </a:ext>
            </a:extLst>
          </p:cNvPr>
          <p:cNvPicPr>
            <a:picLocks noChangeAspect="1"/>
          </p:cNvPicPr>
          <p:nvPr userDrawn="1"/>
        </p:nvPicPr>
        <p:blipFill rotWithShape="1">
          <a:blip r:embed="rId3"/>
          <a:srcRect t="-1" b="27655"/>
          <a:stretch/>
        </p:blipFill>
        <p:spPr>
          <a:xfrm>
            <a:off x="3871973" y="6293300"/>
            <a:ext cx="1400053" cy="4288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1" y="762000"/>
            <a:ext cx="645794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16463" y="4191001"/>
            <a:ext cx="2588687"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16463"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516463" y="4873765"/>
            <a:ext cx="2588687"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280698" y="4191001"/>
            <a:ext cx="2586701"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280699" y="4873764"/>
            <a:ext cx="2586701"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6037299" y="4191001"/>
            <a:ext cx="259235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6037391"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6037299" y="4873762"/>
            <a:ext cx="2589334"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575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350" y="1811188"/>
            <a:ext cx="8115300" cy="3503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cxnSp>
        <p:nvCxnSpPr>
          <p:cNvPr id="5" name="Straight Connector 4">
            <a:extLst>
              <a:ext uri="{FF2B5EF4-FFF2-40B4-BE49-F238E27FC236}">
                <a16:creationId xmlns:a16="http://schemas.microsoft.com/office/drawing/2014/main" id="{C4A38C7D-DEEB-4AEB-8DF1-E487175EB2BB}"/>
              </a:ext>
            </a:extLst>
          </p:cNvPr>
          <p:cNvCxnSpPr>
            <a:cxnSpLocks/>
          </p:cNvCxnSpPr>
          <p:nvPr userDrawn="1"/>
        </p:nvCxnSpPr>
        <p:spPr>
          <a:xfrm flipV="1">
            <a:off x="514350" y="1324719"/>
            <a:ext cx="8115300" cy="17091"/>
          </a:xfrm>
          <a:prstGeom prst="line">
            <a:avLst/>
          </a:prstGeom>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4350" y="2194560"/>
            <a:ext cx="40005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94560"/>
            <a:ext cx="40005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4C80D9C0-4400-4FD5-AD88-B6342E7036FA}"/>
              </a:ext>
            </a:extLst>
          </p:cNvPr>
          <p:cNvCxnSpPr>
            <a:cxnSpLocks/>
          </p:cNvCxnSpPr>
          <p:nvPr userDrawn="1"/>
        </p:nvCxnSpPr>
        <p:spPr>
          <a:xfrm>
            <a:off x="514350" y="1341810"/>
            <a:ext cx="8115300" cy="0"/>
          </a:xfrm>
          <a:prstGeom prst="line">
            <a:avLst/>
          </a:prstGeom>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D0A226-4597-4203-98BC-65363F257A3B}"/>
              </a:ext>
            </a:extLst>
          </p:cNvPr>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746686" y="746760"/>
            <a:ext cx="4882964"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14350" y="3124200"/>
            <a:ext cx="30861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895928" y="751242"/>
            <a:ext cx="273372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514350" y="3124200"/>
            <a:ext cx="515493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oramic 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1295" y="941440"/>
            <a:ext cx="811638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45794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258300" cy="6858000"/>
          </a:xfrm>
          <a:prstGeom prst="rect">
            <a:avLst/>
          </a:prstGeom>
        </p:spPr>
      </p:pic>
      <p:sp>
        <p:nvSpPr>
          <p:cNvPr id="2" name="Title Placeholder 1"/>
          <p:cNvSpPr>
            <a:spLocks noGrp="1"/>
          </p:cNvSpPr>
          <p:nvPr>
            <p:ph type="title"/>
          </p:nvPr>
        </p:nvSpPr>
        <p:spPr>
          <a:xfrm>
            <a:off x="514350" y="628605"/>
            <a:ext cx="6457950" cy="69611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4350" y="1772026"/>
            <a:ext cx="8115300" cy="48691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descr="Text, logo&#10;&#10;Description automatically generated">
            <a:extLst>
              <a:ext uri="{FF2B5EF4-FFF2-40B4-BE49-F238E27FC236}">
                <a16:creationId xmlns:a16="http://schemas.microsoft.com/office/drawing/2014/main" id="{83BB54E3-9F5C-4248-AB29-6262464376D4}"/>
              </a:ext>
            </a:extLst>
          </p:cNvPr>
          <p:cNvPicPr>
            <a:picLocks noChangeAspect="1"/>
          </p:cNvPicPr>
          <p:nvPr userDrawn="1"/>
        </p:nvPicPr>
        <p:blipFill rotWithShape="1">
          <a:blip r:embed="rId14"/>
          <a:srcRect t="-1" b="27655"/>
          <a:stretch/>
        </p:blipFill>
        <p:spPr>
          <a:xfrm>
            <a:off x="3929123" y="6229395"/>
            <a:ext cx="1400053" cy="42884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60" r:id="rId8"/>
    <p:sldLayoutId id="2147483667" r:id="rId9"/>
    <p:sldLayoutId id="2147483668" r:id="rId10"/>
    <p:sldLayoutId id="2147483669" r:id="rId11"/>
  </p:sldLayoutIdLst>
  <p:hf sldNum="0" hdr="0" ftr="0"/>
  <p:txStyles>
    <p:titleStyle>
      <a:lvl1pPr algn="l" defTabSz="914400" rtl="0" eaLnBrk="1" latinLnBrk="0" hangingPunct="1">
        <a:lnSpc>
          <a:spcPct val="90000"/>
        </a:lnSpc>
        <a:spcBef>
          <a:spcPct val="0"/>
        </a:spcBef>
        <a:buNone/>
        <a:defRPr sz="4000" kern="1200" cap="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A51E36"/>
        </a:buClr>
        <a:buSzPct val="125000"/>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A51E36"/>
        </a:buClr>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hyperlink" Target="mailto:cjacobs1@mdot.Maryland.gov"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37870-1B54-46CB-ABD1-B0F7810DB705}"/>
              </a:ext>
            </a:extLst>
          </p:cNvPr>
          <p:cNvSpPr>
            <a:spLocks noGrp="1"/>
          </p:cNvSpPr>
          <p:nvPr>
            <p:ph type="ctrTitle"/>
          </p:nvPr>
        </p:nvSpPr>
        <p:spPr/>
        <p:txBody>
          <a:bodyPr/>
          <a:lstStyle/>
          <a:p>
            <a:r>
              <a:rPr lang="en-US" dirty="0"/>
              <a:t>Impaired driving eat update </a:t>
            </a:r>
          </a:p>
        </p:txBody>
      </p:sp>
      <p:sp>
        <p:nvSpPr>
          <p:cNvPr id="3" name="Subtitle 2">
            <a:extLst>
              <a:ext uri="{FF2B5EF4-FFF2-40B4-BE49-F238E27FC236}">
                <a16:creationId xmlns:a16="http://schemas.microsoft.com/office/drawing/2014/main" id="{0477A35D-7E3C-46D7-AE38-E70FABCBB1FF}"/>
              </a:ext>
            </a:extLst>
          </p:cNvPr>
          <p:cNvSpPr>
            <a:spLocks noGrp="1"/>
          </p:cNvSpPr>
          <p:nvPr>
            <p:ph type="subTitle" idx="1"/>
          </p:nvPr>
        </p:nvSpPr>
        <p:spPr>
          <a:xfrm>
            <a:off x="425798" y="4477496"/>
            <a:ext cx="7086600" cy="960777"/>
          </a:xfrm>
        </p:spPr>
        <p:txBody>
          <a:bodyPr>
            <a:normAutofit/>
          </a:bodyPr>
          <a:lstStyle/>
          <a:p>
            <a:r>
              <a:rPr lang="en-US" dirty="0"/>
              <a:t>Cliff Jacobs</a:t>
            </a:r>
          </a:p>
          <a:p>
            <a:r>
              <a:rPr lang="en-US" dirty="0"/>
              <a:t>Impaired Driving Prevention Program Manager</a:t>
            </a:r>
          </a:p>
          <a:p>
            <a:endParaRPr lang="en-US" dirty="0"/>
          </a:p>
          <a:p>
            <a:endParaRPr lang="en-US" dirty="0"/>
          </a:p>
        </p:txBody>
      </p:sp>
    </p:spTree>
    <p:extLst>
      <p:ext uri="{BB962C8B-B14F-4D97-AF65-F5344CB8AC3E}">
        <p14:creationId xmlns:p14="http://schemas.microsoft.com/office/powerpoint/2010/main" val="320514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2BBE04-2F5B-CD34-2687-B29650B8BA01}"/>
              </a:ext>
            </a:extLst>
          </p:cNvPr>
          <p:cNvSpPr>
            <a:spLocks noGrp="1"/>
          </p:cNvSpPr>
          <p:nvPr>
            <p:ph idx="1"/>
          </p:nvPr>
        </p:nvSpPr>
        <p:spPr>
          <a:xfrm>
            <a:off x="514350" y="1447800"/>
            <a:ext cx="8115300" cy="4463143"/>
          </a:xfrm>
        </p:spPr>
        <p:txBody>
          <a:bodyPr>
            <a:normAutofit/>
          </a:bodyPr>
          <a:lstStyle/>
          <a:p>
            <a:pPr marL="0" indent="0" algn="ctr">
              <a:buNone/>
            </a:pPr>
            <a:r>
              <a:rPr lang="en-US" sz="2000" b="0" dirty="0">
                <a:solidFill>
                  <a:schemeClr val="tx1"/>
                </a:solidFill>
              </a:rPr>
              <a:t>Bipartisan Infrastructure Legislation (BIL) </a:t>
            </a:r>
          </a:p>
          <a:p>
            <a:pPr marL="0" indent="0" algn="ctr">
              <a:buNone/>
            </a:pPr>
            <a:endParaRPr lang="en-US" sz="2000" b="0" dirty="0">
              <a:solidFill>
                <a:schemeClr val="tx1"/>
              </a:solidFill>
            </a:endParaRPr>
          </a:p>
          <a:p>
            <a:pPr>
              <a:buFont typeface="Wingdings" panose="05000000000000000000" pitchFamily="2" charset="2"/>
              <a:buChar char="Ø"/>
            </a:pPr>
            <a:r>
              <a:rPr lang="en-US" sz="2000" b="0" dirty="0">
                <a:solidFill>
                  <a:schemeClr val="tx1"/>
                </a:solidFill>
              </a:rPr>
              <a:t>Includes the Safe Streets and Road for All program to reduce traffic fatalities. </a:t>
            </a:r>
          </a:p>
          <a:p>
            <a:pPr marL="0" indent="0">
              <a:buNone/>
            </a:pPr>
            <a:endParaRPr lang="en-US" sz="2000" b="0" dirty="0">
              <a:solidFill>
                <a:schemeClr val="tx1"/>
              </a:solidFill>
            </a:endParaRPr>
          </a:p>
          <a:p>
            <a:pPr>
              <a:buFont typeface="Wingdings" panose="05000000000000000000" pitchFamily="2" charset="2"/>
              <a:buChar char="Ø"/>
            </a:pPr>
            <a:r>
              <a:rPr lang="en-US" sz="2000" b="0" dirty="0">
                <a:solidFill>
                  <a:schemeClr val="tx1"/>
                </a:solidFill>
              </a:rPr>
              <a:t>Grants awarded to State’s with Ignition Interlock laws. </a:t>
            </a:r>
          </a:p>
          <a:p>
            <a:pPr marL="0" indent="0">
              <a:buNone/>
            </a:pPr>
            <a:endParaRPr lang="en-US" sz="2000" b="0" dirty="0">
              <a:solidFill>
                <a:schemeClr val="tx1"/>
              </a:solidFill>
            </a:endParaRPr>
          </a:p>
          <a:p>
            <a:pPr>
              <a:buFont typeface="Wingdings" panose="05000000000000000000" pitchFamily="2" charset="2"/>
              <a:buChar char="Ø"/>
            </a:pPr>
            <a:r>
              <a:rPr lang="en-US" sz="2000" b="0" dirty="0">
                <a:solidFill>
                  <a:schemeClr val="tx1"/>
                </a:solidFill>
              </a:rPr>
              <a:t>Impaired Driving Countermeasures: Awarding grants to State’s that adopt and implement effective program to reduce traffic safety problems resulting from individuals driving under the influence of alcohol, drugs, or both. </a:t>
            </a:r>
          </a:p>
          <a:p>
            <a:endParaRPr lang="en-US" dirty="0"/>
          </a:p>
        </p:txBody>
      </p:sp>
      <p:sp>
        <p:nvSpPr>
          <p:cNvPr id="3" name="Title 2">
            <a:extLst>
              <a:ext uri="{FF2B5EF4-FFF2-40B4-BE49-F238E27FC236}">
                <a16:creationId xmlns:a16="http://schemas.microsoft.com/office/drawing/2014/main" id="{2B2C80C3-B12C-F4C9-34CE-6FFF94A220D5}"/>
              </a:ext>
            </a:extLst>
          </p:cNvPr>
          <p:cNvSpPr>
            <a:spLocks noGrp="1"/>
          </p:cNvSpPr>
          <p:nvPr>
            <p:ph type="title"/>
          </p:nvPr>
        </p:nvSpPr>
        <p:spPr/>
        <p:txBody>
          <a:bodyPr>
            <a:normAutofit/>
          </a:bodyPr>
          <a:lstStyle/>
          <a:p>
            <a:r>
              <a:rPr lang="en-US" sz="2800" dirty="0"/>
              <a:t>IMPAIRED DRIVING: LEGISLATION </a:t>
            </a:r>
          </a:p>
        </p:txBody>
      </p:sp>
    </p:spTree>
    <p:extLst>
      <p:ext uri="{BB962C8B-B14F-4D97-AF65-F5344CB8AC3E}">
        <p14:creationId xmlns:p14="http://schemas.microsoft.com/office/powerpoint/2010/main" val="198218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2BBE04-2F5B-CD34-2687-B29650B8BA01}"/>
              </a:ext>
            </a:extLst>
          </p:cNvPr>
          <p:cNvSpPr>
            <a:spLocks noGrp="1"/>
          </p:cNvSpPr>
          <p:nvPr>
            <p:ph idx="1"/>
          </p:nvPr>
        </p:nvSpPr>
        <p:spPr>
          <a:xfrm>
            <a:off x="514350" y="1458686"/>
            <a:ext cx="8115300" cy="3856265"/>
          </a:xfrm>
        </p:spPr>
        <p:txBody>
          <a:bodyPr>
            <a:normAutofit/>
          </a:bodyPr>
          <a:lstStyle/>
          <a:p>
            <a:pPr marL="0" indent="0">
              <a:buNone/>
            </a:pPr>
            <a:r>
              <a:rPr lang="en-US" sz="2000" b="0" dirty="0">
                <a:solidFill>
                  <a:schemeClr val="tx1"/>
                </a:solidFill>
              </a:rPr>
              <a:t>Improve the safety culture of Maryland through the support of legislation and adjudication efforts. </a:t>
            </a:r>
          </a:p>
          <a:p>
            <a:pPr marL="0" indent="0">
              <a:buNone/>
            </a:pPr>
            <a:endParaRPr lang="en-US" sz="2000" b="0" dirty="0">
              <a:solidFill>
                <a:schemeClr val="tx1"/>
              </a:solidFill>
            </a:endParaRPr>
          </a:p>
          <a:p>
            <a:pPr>
              <a:buFont typeface="Wingdings" panose="05000000000000000000" pitchFamily="2" charset="2"/>
              <a:buChar char="Ø"/>
            </a:pPr>
            <a:r>
              <a:rPr lang="en-US" sz="2000" b="0" dirty="0">
                <a:solidFill>
                  <a:schemeClr val="tx1"/>
                </a:solidFill>
              </a:rPr>
              <a:t>DUI Institute for Prosecutors: Organized by the Traffic Safety Resource Prosecutor (TSRP). </a:t>
            </a:r>
            <a:r>
              <a:rPr lang="en-US" sz="2000" dirty="0"/>
              <a:t>April 23-26</a:t>
            </a:r>
            <a:r>
              <a:rPr lang="en-US" sz="2000" b="0" dirty="0">
                <a:solidFill>
                  <a:schemeClr val="tx1"/>
                </a:solidFill>
              </a:rPr>
              <a:t> at the University of Maryland, College Park. </a:t>
            </a:r>
          </a:p>
          <a:p>
            <a:pPr marL="0" indent="0">
              <a:buNone/>
            </a:pPr>
            <a:endParaRPr lang="en-US" sz="2000" b="0" dirty="0">
              <a:solidFill>
                <a:schemeClr val="tx1"/>
              </a:solidFill>
            </a:endParaRPr>
          </a:p>
          <a:p>
            <a:pPr>
              <a:buFont typeface="Wingdings" panose="05000000000000000000" pitchFamily="2" charset="2"/>
              <a:buChar char="Ø"/>
            </a:pPr>
            <a:r>
              <a:rPr lang="en-US" sz="2000" b="0" dirty="0">
                <a:solidFill>
                  <a:schemeClr val="tx1"/>
                </a:solidFill>
              </a:rPr>
              <a:t>Judicial training/ SJOL (State Judicial Outreach Liaison)- active or retired judges who function as subject matter experts to share the latest research and best practices on addressing impaired driving and recidivism in their respective state. </a:t>
            </a:r>
          </a:p>
          <a:p>
            <a:endParaRPr lang="en-US" dirty="0"/>
          </a:p>
        </p:txBody>
      </p:sp>
      <p:sp>
        <p:nvSpPr>
          <p:cNvPr id="3" name="Title 2">
            <a:extLst>
              <a:ext uri="{FF2B5EF4-FFF2-40B4-BE49-F238E27FC236}">
                <a16:creationId xmlns:a16="http://schemas.microsoft.com/office/drawing/2014/main" id="{2B2C80C3-B12C-F4C9-34CE-6FFF94A220D5}"/>
              </a:ext>
            </a:extLst>
          </p:cNvPr>
          <p:cNvSpPr>
            <a:spLocks noGrp="1"/>
          </p:cNvSpPr>
          <p:nvPr>
            <p:ph type="title"/>
          </p:nvPr>
        </p:nvSpPr>
        <p:spPr/>
        <p:txBody>
          <a:bodyPr>
            <a:normAutofit/>
          </a:bodyPr>
          <a:lstStyle/>
          <a:p>
            <a:r>
              <a:rPr lang="en-US" sz="2800" dirty="0"/>
              <a:t>IMPAIRED DRIVING: LEGISLATION </a:t>
            </a:r>
          </a:p>
        </p:txBody>
      </p:sp>
    </p:spTree>
    <p:extLst>
      <p:ext uri="{BB962C8B-B14F-4D97-AF65-F5344CB8AC3E}">
        <p14:creationId xmlns:p14="http://schemas.microsoft.com/office/powerpoint/2010/main" val="2302050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2FD81-E53A-E2B9-E6E2-B498515A409C}"/>
              </a:ext>
            </a:extLst>
          </p:cNvPr>
          <p:cNvSpPr>
            <a:spLocks noGrp="1"/>
          </p:cNvSpPr>
          <p:nvPr>
            <p:ph type="title"/>
          </p:nvPr>
        </p:nvSpPr>
        <p:spPr/>
        <p:txBody>
          <a:bodyPr>
            <a:normAutofit/>
          </a:bodyPr>
          <a:lstStyle/>
          <a:p>
            <a:r>
              <a:rPr lang="en-US" sz="2800" dirty="0"/>
              <a:t>Impaired driving </a:t>
            </a:r>
          </a:p>
        </p:txBody>
      </p:sp>
      <p:pic>
        <p:nvPicPr>
          <p:cNvPr id="4" name="Content Placeholder 4">
            <a:extLst>
              <a:ext uri="{FF2B5EF4-FFF2-40B4-BE49-F238E27FC236}">
                <a16:creationId xmlns:a16="http://schemas.microsoft.com/office/drawing/2014/main" id="{D947A5B8-71A2-BA54-683F-A34FDAAA50F5}"/>
              </a:ext>
            </a:extLst>
          </p:cNvPr>
          <p:cNvPicPr>
            <a:picLocks noGrp="1" noChangeAspect="1"/>
          </p:cNvPicPr>
          <p:nvPr>
            <p:ph idx="1"/>
          </p:nvPr>
        </p:nvPicPr>
        <p:blipFill>
          <a:blip r:embed="rId2"/>
          <a:stretch>
            <a:fillRect/>
          </a:stretch>
        </p:blipFill>
        <p:spPr>
          <a:xfrm>
            <a:off x="213632" y="1466284"/>
            <a:ext cx="2605768" cy="1472859"/>
          </a:xfrm>
          <a:prstGeom prst="rect">
            <a:avLst/>
          </a:prstGeom>
        </p:spPr>
      </p:pic>
      <p:pic>
        <p:nvPicPr>
          <p:cNvPr id="5" name="Picture 4" descr="WRAP Logo">
            <a:extLst>
              <a:ext uri="{FF2B5EF4-FFF2-40B4-BE49-F238E27FC236}">
                <a16:creationId xmlns:a16="http://schemas.microsoft.com/office/drawing/2014/main" id="{BF2358FC-DF25-639A-59F6-C6737BCC6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281" y="1543938"/>
            <a:ext cx="2934119" cy="896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versity of Maryland School of Medicine">
            <a:extLst>
              <a:ext uri="{FF2B5EF4-FFF2-40B4-BE49-F238E27FC236}">
                <a16:creationId xmlns:a16="http://schemas.microsoft.com/office/drawing/2014/main" id="{32016893-1A53-1030-DF80-B898FED2B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054" y="1517679"/>
            <a:ext cx="2732314" cy="11388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ay be an image of text that says 'MARYLAND STATE POLICE'">
            <a:extLst>
              <a:ext uri="{FF2B5EF4-FFF2-40B4-BE49-F238E27FC236}">
                <a16:creationId xmlns:a16="http://schemas.microsoft.com/office/drawing/2014/main" id="{2A3A297A-6D32-74FB-C78B-BDDB8CCAA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738" y="2656493"/>
            <a:ext cx="2210177" cy="1859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ay be an image of text">
            <a:extLst>
              <a:ext uri="{FF2B5EF4-FFF2-40B4-BE49-F238E27FC236}">
                <a16:creationId xmlns:a16="http://schemas.microsoft.com/office/drawing/2014/main" id="{F692D9A5-42B4-93F0-DEFF-AA024A8316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3028" y="2656493"/>
            <a:ext cx="1774371" cy="1859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bout the 2021 MCPA / MSA Professional Development Training Seminar">
            <a:extLst>
              <a:ext uri="{FF2B5EF4-FFF2-40B4-BE49-F238E27FC236}">
                <a16:creationId xmlns:a16="http://schemas.microsoft.com/office/drawing/2014/main" id="{BA26D687-8076-49C2-BD77-34C57E5B72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350" y="3093133"/>
            <a:ext cx="2260314" cy="16514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hesapeake Region Safety Council | Chesapeake Region Safety Council">
            <a:extLst>
              <a:ext uri="{FF2B5EF4-FFF2-40B4-BE49-F238E27FC236}">
                <a16:creationId xmlns:a16="http://schemas.microsoft.com/office/drawing/2014/main" id="{AF2220D6-DBC6-69B5-71C9-A6C342783D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593" y="4898572"/>
            <a:ext cx="30099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3264E44-BB5B-2AE6-97C1-260FC7B72A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23879" y="4740923"/>
            <a:ext cx="2841173" cy="1267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58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3B372F-887A-499B-92C7-1809E57EA112}"/>
              </a:ext>
            </a:extLst>
          </p:cNvPr>
          <p:cNvSpPr txBox="1"/>
          <p:nvPr/>
        </p:nvSpPr>
        <p:spPr>
          <a:xfrm>
            <a:off x="2315362" y="2107658"/>
            <a:ext cx="4630722" cy="3016210"/>
          </a:xfrm>
          <a:prstGeom prst="rect">
            <a:avLst/>
          </a:prstGeom>
          <a:noFill/>
        </p:spPr>
        <p:txBody>
          <a:bodyPr wrap="square">
            <a:spAutoFit/>
          </a:bodyPr>
          <a:lstStyle/>
          <a:p>
            <a:pPr algn="ctr">
              <a:defRPr/>
            </a:pPr>
            <a:r>
              <a:rPr lang="en-US" sz="4000" b="1" i="1" dirty="0">
                <a:solidFill>
                  <a:srgbClr val="A30B33"/>
                </a:solidFill>
                <a:latin typeface="Nunito Sans ExtraBold" panose="00000900000000000000" pitchFamily="2" charset="0"/>
              </a:rPr>
              <a:t>Questions?</a:t>
            </a:r>
          </a:p>
          <a:p>
            <a:pPr algn="ctr">
              <a:spcBef>
                <a:spcPct val="50000"/>
              </a:spcBef>
              <a:defRPr/>
            </a:pPr>
            <a:r>
              <a:rPr lang="en-US" sz="2400" b="1" i="1" dirty="0">
                <a:solidFill>
                  <a:schemeClr val="tx2">
                    <a:lumMod val="75000"/>
                  </a:schemeClr>
                </a:solidFill>
                <a:latin typeface="Nunito Sans SemiBold" panose="00000700000000000000" pitchFamily="2" charset="0"/>
              </a:rPr>
              <a:t>Cliff Jacobs, Impaired Driving Prevention Program Manager </a:t>
            </a:r>
          </a:p>
          <a:p>
            <a:pPr algn="ctr">
              <a:defRPr/>
            </a:pPr>
            <a:r>
              <a:rPr lang="en-US" sz="1800" i="1" dirty="0">
                <a:solidFill>
                  <a:schemeClr val="tx2">
                    <a:lumMod val="75000"/>
                  </a:schemeClr>
                </a:solidFill>
                <a:latin typeface="Nunito Sans Light" panose="00000400000000000000" pitchFamily="2" charset="0"/>
              </a:rPr>
              <a:t>Maryland Department of Transportation </a:t>
            </a:r>
          </a:p>
          <a:p>
            <a:pPr algn="ctr">
              <a:defRPr/>
            </a:pPr>
            <a:r>
              <a:rPr lang="en-US" sz="1800" i="1" dirty="0">
                <a:solidFill>
                  <a:schemeClr val="tx2">
                    <a:lumMod val="75000"/>
                  </a:schemeClr>
                </a:solidFill>
                <a:latin typeface="Nunito Sans Light" panose="00000400000000000000" pitchFamily="2" charset="0"/>
              </a:rPr>
              <a:t>Motor Vehicle Administration</a:t>
            </a:r>
          </a:p>
          <a:p>
            <a:pPr algn="ctr">
              <a:defRPr/>
            </a:pPr>
            <a:r>
              <a:rPr lang="en-US" sz="1800" i="1" dirty="0">
                <a:solidFill>
                  <a:schemeClr val="tx2">
                    <a:lumMod val="75000"/>
                  </a:schemeClr>
                </a:solidFill>
                <a:latin typeface="Nunito Sans Light" panose="00000400000000000000" pitchFamily="2" charset="0"/>
              </a:rPr>
              <a:t>Highway Safety Office</a:t>
            </a:r>
          </a:p>
          <a:p>
            <a:pPr algn="ctr">
              <a:defRPr/>
            </a:pPr>
            <a:r>
              <a:rPr lang="en-US" i="1" dirty="0">
                <a:solidFill>
                  <a:schemeClr val="tx2">
                    <a:lumMod val="75000"/>
                  </a:schemeClr>
                </a:solidFill>
                <a:latin typeface="Nunito Sans Light" panose="00000400000000000000" pitchFamily="2" charset="0"/>
                <a:hlinkClick r:id="rId2"/>
              </a:rPr>
              <a:t>cjacobs1@mdot.Maryland.gov</a:t>
            </a:r>
            <a:r>
              <a:rPr lang="en-US" i="1" dirty="0">
                <a:solidFill>
                  <a:schemeClr val="tx2">
                    <a:lumMod val="75000"/>
                  </a:schemeClr>
                </a:solidFill>
                <a:latin typeface="Nunito Sans Light" panose="00000400000000000000" pitchFamily="2" charset="0"/>
              </a:rPr>
              <a:t> </a:t>
            </a:r>
            <a:endParaRPr lang="en-US" sz="1800" i="1" dirty="0">
              <a:solidFill>
                <a:schemeClr val="tx2">
                  <a:lumMod val="75000"/>
                </a:schemeClr>
              </a:solidFill>
              <a:latin typeface="Nunito Sans Light" panose="00000400000000000000" pitchFamily="2" charset="0"/>
            </a:endParaRPr>
          </a:p>
          <a:p>
            <a:pPr algn="ctr">
              <a:defRPr/>
            </a:pPr>
            <a:r>
              <a:rPr lang="en-US" i="1" dirty="0">
                <a:solidFill>
                  <a:schemeClr val="tx2">
                    <a:lumMod val="75000"/>
                  </a:schemeClr>
                </a:solidFill>
                <a:latin typeface="Nunito Sans Light" panose="00000400000000000000" pitchFamily="2" charset="0"/>
              </a:rPr>
              <a:t>410-787-4078</a:t>
            </a:r>
            <a:endParaRPr lang="en-US" dirty="0"/>
          </a:p>
        </p:txBody>
      </p:sp>
    </p:spTree>
    <p:extLst>
      <p:ext uri="{BB962C8B-B14F-4D97-AF65-F5344CB8AC3E}">
        <p14:creationId xmlns:p14="http://schemas.microsoft.com/office/powerpoint/2010/main" val="279108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06E477-09BE-F333-99CD-F372DF31A722}"/>
              </a:ext>
            </a:extLst>
          </p:cNvPr>
          <p:cNvSpPr>
            <a:spLocks noGrp="1"/>
          </p:cNvSpPr>
          <p:nvPr>
            <p:ph idx="1"/>
          </p:nvPr>
        </p:nvSpPr>
        <p:spPr>
          <a:xfrm>
            <a:off x="514350" y="1458686"/>
            <a:ext cx="3393621" cy="5540828"/>
          </a:xfrm>
        </p:spPr>
        <p:txBody>
          <a:bodyPr>
            <a:noAutofit/>
          </a:bodyPr>
          <a:lstStyle/>
          <a:p>
            <a:r>
              <a:rPr lang="en-US" sz="1800" b="0" dirty="0">
                <a:solidFill>
                  <a:schemeClr val="tx1"/>
                </a:solidFill>
              </a:rPr>
              <a:t>Data: Use the collection, analysis, and evaluation of data to identify impaired by alcohol or drugged driving emphasis area issues.</a:t>
            </a:r>
          </a:p>
          <a:p>
            <a:r>
              <a:rPr lang="en-US" sz="1800" b="0" dirty="0">
                <a:solidFill>
                  <a:schemeClr val="tx1"/>
                </a:solidFill>
              </a:rPr>
              <a:t>Key Target: Reduce the number of alcohol/drug impaired driving related fatalities on all Maryland roads from the five-year average (2005-2009) of 202 to 127 or fewer by December 31, 2025.</a:t>
            </a:r>
          </a:p>
          <a:p>
            <a:r>
              <a:rPr lang="en-US" sz="1800" b="0" dirty="0">
                <a:solidFill>
                  <a:schemeClr val="tx1"/>
                </a:solidFill>
              </a:rPr>
              <a:t>Over the past five years in Maryland, nearly 800 people have been killed in crashes Involving an impaired driver </a:t>
            </a:r>
          </a:p>
          <a:p>
            <a:endParaRPr lang="en-US" sz="1800" dirty="0"/>
          </a:p>
        </p:txBody>
      </p:sp>
      <p:sp>
        <p:nvSpPr>
          <p:cNvPr id="3" name="Title 2">
            <a:extLst>
              <a:ext uri="{FF2B5EF4-FFF2-40B4-BE49-F238E27FC236}">
                <a16:creationId xmlns:a16="http://schemas.microsoft.com/office/drawing/2014/main" id="{D5BE37BA-6EF5-9BB6-929A-2AF093981180}"/>
              </a:ext>
            </a:extLst>
          </p:cNvPr>
          <p:cNvSpPr>
            <a:spLocks noGrp="1"/>
          </p:cNvSpPr>
          <p:nvPr>
            <p:ph type="title"/>
          </p:nvPr>
        </p:nvSpPr>
        <p:spPr/>
        <p:txBody>
          <a:bodyPr>
            <a:normAutofit/>
          </a:bodyPr>
          <a:lstStyle/>
          <a:p>
            <a:r>
              <a:rPr lang="en-US" sz="2800" dirty="0"/>
              <a:t>Impaired driving: data </a:t>
            </a:r>
          </a:p>
        </p:txBody>
      </p:sp>
      <p:pic>
        <p:nvPicPr>
          <p:cNvPr id="4" name="Picture 3" descr="Learn Data Analytics with Online Courses, Classes, &amp; Lessons | edX">
            <a:extLst>
              <a:ext uri="{FF2B5EF4-FFF2-40B4-BE49-F238E27FC236}">
                <a16:creationId xmlns:a16="http://schemas.microsoft.com/office/drawing/2014/main" id="{DE93A478-09DB-80DA-E902-0B01955A99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458" y="2246674"/>
            <a:ext cx="3832737" cy="2712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427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8C79D2-702F-4FE8-BB6C-1D861F3571CB}"/>
              </a:ext>
            </a:extLst>
          </p:cNvPr>
          <p:cNvSpPr>
            <a:spLocks noGrp="1"/>
          </p:cNvSpPr>
          <p:nvPr>
            <p:ph idx="1"/>
          </p:nvPr>
        </p:nvSpPr>
        <p:spPr>
          <a:xfrm>
            <a:off x="514350" y="1482292"/>
            <a:ext cx="8115300" cy="4602822"/>
          </a:xfrm>
        </p:spPr>
        <p:txBody>
          <a:bodyPr>
            <a:normAutofit fontScale="25000" lnSpcReduction="20000"/>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black"/>
                </a:solidFill>
                <a:effectLst/>
                <a:uLnTx/>
                <a:uFillTx/>
              </a:rPr>
              <a:t>Enforcement - Support the enforcement of laws pertaining to the impaired by alcohol and drugged driving emphasis </a:t>
            </a:r>
            <a:r>
              <a:rPr kumimoji="0" lang="en-US" sz="7200" b="1" i="0" u="none" strike="noStrike" kern="1200" cap="none" spc="0" normalizeH="0" baseline="0" noProof="0" dirty="0">
                <a:ln>
                  <a:noFill/>
                </a:ln>
                <a:solidFill>
                  <a:prstClr val="black"/>
                </a:solidFill>
                <a:effectLst/>
                <a:uLnTx/>
                <a:uFillTx/>
              </a:rPr>
              <a:t>area.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200" b="1"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sng" strike="noStrike" kern="1200" cap="none" spc="0" normalizeH="0" baseline="0" noProof="0" dirty="0">
                <a:ln>
                  <a:noFill/>
                </a:ln>
                <a:solidFill>
                  <a:prstClr val="black"/>
                </a:solidFill>
                <a:effectLst/>
                <a:uLnTx/>
                <a:uFillTx/>
              </a:rPr>
              <a:t>Enforcement initiatives &amp; High-level activities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Holiday Enforcement- St. Patrick’s Day, Cinco De Mayo, and the 4</a:t>
            </a:r>
            <a:r>
              <a:rPr kumimoji="0" lang="en-US" sz="7200" b="0" i="0" u="none" strike="noStrike" kern="1200" cap="none" spc="0" normalizeH="0" baseline="30000" noProof="0" dirty="0">
                <a:ln>
                  <a:noFill/>
                </a:ln>
                <a:solidFill>
                  <a:prstClr val="black"/>
                </a:solidFill>
                <a:effectLst/>
                <a:uLnTx/>
                <a:uFillTx/>
              </a:rPr>
              <a:t>th</a:t>
            </a:r>
            <a:r>
              <a:rPr kumimoji="0" lang="en-US" sz="7200" b="0" i="0" u="none" strike="noStrike" kern="1200" cap="none" spc="0" normalizeH="0" baseline="0" noProof="0" dirty="0">
                <a:ln>
                  <a:noFill/>
                </a:ln>
                <a:solidFill>
                  <a:prstClr val="black"/>
                </a:solidFill>
                <a:effectLst/>
                <a:uLnTx/>
                <a:uFillTx/>
              </a:rPr>
              <a:t> of July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Statewide and SPIDRE Enforcement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National Mobilization- August 2024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Impaired Driving Assessment- Completed September 2023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72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sng" strike="noStrike" kern="1200" cap="none" spc="0" normalizeH="0" baseline="0" noProof="0" dirty="0">
                <a:ln>
                  <a:noFill/>
                </a:ln>
                <a:solidFill>
                  <a:prstClr val="black"/>
                </a:solidFill>
                <a:effectLst/>
                <a:uLnTx/>
                <a:uFillTx/>
              </a:rPr>
              <a:t>Training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DRE- Drug Recognition Expert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ARIDE- Advanced Roadside Impairment Driving Enforcement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7200" b="0" i="0" u="none" strike="noStrike" kern="1200" cap="none" spc="0" normalizeH="0" baseline="0" noProof="0" dirty="0">
                <a:ln>
                  <a:noFill/>
                </a:ln>
                <a:solidFill>
                  <a:prstClr val="black"/>
                </a:solidFill>
                <a:effectLst/>
                <a:uLnTx/>
                <a:uFillTx/>
              </a:rPr>
              <a:t>GHSA &amp; Responsibility.org- MHSO was awarded a grant to fund four (4) Cannabis Impairment Labs “Green Labs” and implement ARIDE classes. </a:t>
            </a:r>
          </a:p>
          <a:p>
            <a:pPr marL="0" indent="0">
              <a:buNone/>
            </a:pPr>
            <a:endParaRPr lang="en-US" dirty="0"/>
          </a:p>
        </p:txBody>
      </p:sp>
      <p:sp>
        <p:nvSpPr>
          <p:cNvPr id="3" name="Title 2">
            <a:extLst>
              <a:ext uri="{FF2B5EF4-FFF2-40B4-BE49-F238E27FC236}">
                <a16:creationId xmlns:a16="http://schemas.microsoft.com/office/drawing/2014/main" id="{A9660071-C329-4994-AC16-EE389FA94F7F}"/>
              </a:ext>
            </a:extLst>
          </p:cNvPr>
          <p:cNvSpPr>
            <a:spLocks noGrp="1"/>
          </p:cNvSpPr>
          <p:nvPr>
            <p:ph type="title"/>
          </p:nvPr>
        </p:nvSpPr>
        <p:spPr>
          <a:xfrm>
            <a:off x="514350" y="628605"/>
            <a:ext cx="6457950" cy="574554"/>
          </a:xfrm>
        </p:spPr>
        <p:txBody>
          <a:bodyPr>
            <a:normAutofit/>
          </a:bodyPr>
          <a:lstStyle/>
          <a:p>
            <a:r>
              <a:rPr lang="en-US" sz="2800" dirty="0"/>
              <a:t>Impaired driving: enforcement</a:t>
            </a:r>
          </a:p>
        </p:txBody>
      </p:sp>
    </p:spTree>
    <p:extLst>
      <p:ext uri="{BB962C8B-B14F-4D97-AF65-F5344CB8AC3E}">
        <p14:creationId xmlns:p14="http://schemas.microsoft.com/office/powerpoint/2010/main" val="222948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person, outdoor, person">
            <a:extLst>
              <a:ext uri="{FF2B5EF4-FFF2-40B4-BE49-F238E27FC236}">
                <a16:creationId xmlns:a16="http://schemas.microsoft.com/office/drawing/2014/main" id="{B6FE5E3D-8ADD-A07C-798A-091469BFBB79}"/>
              </a:ext>
            </a:extLst>
          </p:cNvPr>
          <p:cNvPicPr>
            <a:picLocks noGrp="1" noChangeAspect="1"/>
          </p:cNvPicPr>
          <p:nvPr>
            <p:ph idx="1"/>
          </p:nvPr>
        </p:nvPicPr>
        <p:blipFill>
          <a:blip r:embed="rId3"/>
          <a:stretch>
            <a:fillRect/>
          </a:stretch>
        </p:blipFill>
        <p:spPr>
          <a:xfrm>
            <a:off x="231005" y="1792699"/>
            <a:ext cx="4139729" cy="4343406"/>
          </a:xfrm>
        </p:spPr>
      </p:pic>
      <p:sp>
        <p:nvSpPr>
          <p:cNvPr id="3" name="Title 2">
            <a:extLst>
              <a:ext uri="{FF2B5EF4-FFF2-40B4-BE49-F238E27FC236}">
                <a16:creationId xmlns:a16="http://schemas.microsoft.com/office/drawing/2014/main" id="{D20F6A40-51D6-3D5C-9B1F-2DFA286EC61A}"/>
              </a:ext>
            </a:extLst>
          </p:cNvPr>
          <p:cNvSpPr>
            <a:spLocks noGrp="1"/>
          </p:cNvSpPr>
          <p:nvPr>
            <p:ph type="title"/>
          </p:nvPr>
        </p:nvSpPr>
        <p:spPr>
          <a:xfrm>
            <a:off x="514349" y="628605"/>
            <a:ext cx="7907755" cy="696114"/>
          </a:xfrm>
        </p:spPr>
        <p:txBody>
          <a:bodyPr>
            <a:noAutofit/>
          </a:bodyPr>
          <a:lstStyle/>
          <a:p>
            <a:r>
              <a:rPr lang="en-US" sz="2800" dirty="0"/>
              <a:t>Impaired driving: enforcement training </a:t>
            </a:r>
          </a:p>
        </p:txBody>
      </p:sp>
      <p:pic>
        <p:nvPicPr>
          <p:cNvPr id="7" name="Picture 6" descr="A picture containing person, sky, outdoor, tree">
            <a:extLst>
              <a:ext uri="{FF2B5EF4-FFF2-40B4-BE49-F238E27FC236}">
                <a16:creationId xmlns:a16="http://schemas.microsoft.com/office/drawing/2014/main" id="{C6E07C87-FF10-7505-6F3B-70AFDFC0864A}"/>
              </a:ext>
            </a:extLst>
          </p:cNvPr>
          <p:cNvPicPr>
            <a:picLocks noChangeAspect="1"/>
          </p:cNvPicPr>
          <p:nvPr/>
        </p:nvPicPr>
        <p:blipFill>
          <a:blip r:embed="rId4"/>
          <a:stretch>
            <a:fillRect/>
          </a:stretch>
        </p:blipFill>
        <p:spPr>
          <a:xfrm>
            <a:off x="4887533" y="1792699"/>
            <a:ext cx="4025462" cy="4343406"/>
          </a:xfrm>
          <a:prstGeom prst="rect">
            <a:avLst/>
          </a:prstGeom>
        </p:spPr>
      </p:pic>
    </p:spTree>
    <p:extLst>
      <p:ext uri="{BB962C8B-B14F-4D97-AF65-F5344CB8AC3E}">
        <p14:creationId xmlns:p14="http://schemas.microsoft.com/office/powerpoint/2010/main" val="3764612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06CEE8-930E-CA46-FDF8-4DE51A7036F8}"/>
              </a:ext>
            </a:extLst>
          </p:cNvPr>
          <p:cNvSpPr>
            <a:spLocks noGrp="1"/>
          </p:cNvSpPr>
          <p:nvPr>
            <p:ph idx="1"/>
          </p:nvPr>
        </p:nvSpPr>
        <p:spPr>
          <a:xfrm>
            <a:off x="514350" y="1589314"/>
            <a:ext cx="4547507" cy="3725637"/>
          </a:xfrm>
        </p:spPr>
        <p:txBody>
          <a:bodyPr/>
          <a:lstStyle/>
          <a:p>
            <a:r>
              <a:rPr lang="en-US" sz="2000" b="1" dirty="0">
                <a:solidFill>
                  <a:schemeClr val="tx1"/>
                </a:solidFill>
              </a:rPr>
              <a:t>Community Engagement: Promote a safety culture by promoting initiatives including:</a:t>
            </a:r>
          </a:p>
          <a:p>
            <a:endParaRPr lang="en-US" sz="1800" b="0" dirty="0">
              <a:solidFill>
                <a:schemeClr val="tx1"/>
              </a:solidFill>
            </a:endParaRPr>
          </a:p>
          <a:p>
            <a:pPr>
              <a:buFont typeface="Wingdings" panose="05000000000000000000" pitchFamily="2" charset="2"/>
              <a:buChar char="Ø"/>
            </a:pPr>
            <a:r>
              <a:rPr lang="en-US" b="0" dirty="0">
                <a:solidFill>
                  <a:schemeClr val="tx1"/>
                </a:solidFill>
              </a:rPr>
              <a:t>Public awareness</a:t>
            </a:r>
          </a:p>
          <a:p>
            <a:pPr>
              <a:buFont typeface="Wingdings" panose="05000000000000000000" pitchFamily="2" charset="2"/>
              <a:buChar char="Ø"/>
            </a:pPr>
            <a:r>
              <a:rPr lang="en-US" b="0" dirty="0">
                <a:solidFill>
                  <a:schemeClr val="tx1"/>
                </a:solidFill>
              </a:rPr>
              <a:t>Education </a:t>
            </a:r>
          </a:p>
          <a:p>
            <a:pPr>
              <a:buFont typeface="Wingdings" panose="05000000000000000000" pitchFamily="2" charset="2"/>
              <a:buChar char="Ø"/>
            </a:pPr>
            <a:r>
              <a:rPr lang="en-US" b="0" dirty="0">
                <a:solidFill>
                  <a:schemeClr val="tx1"/>
                </a:solidFill>
              </a:rPr>
              <a:t>Training </a:t>
            </a:r>
          </a:p>
          <a:p>
            <a:pPr>
              <a:buFont typeface="Wingdings" panose="05000000000000000000" pitchFamily="2" charset="2"/>
              <a:buChar char="Ø"/>
            </a:pPr>
            <a:r>
              <a:rPr lang="en-US" b="0" dirty="0">
                <a:solidFill>
                  <a:schemeClr val="tx1"/>
                </a:solidFill>
              </a:rPr>
              <a:t>Media Campaigns- Be the Driver </a:t>
            </a:r>
          </a:p>
          <a:p>
            <a:endParaRPr lang="en-US" dirty="0"/>
          </a:p>
        </p:txBody>
      </p:sp>
      <p:sp>
        <p:nvSpPr>
          <p:cNvPr id="3" name="Title 2">
            <a:extLst>
              <a:ext uri="{FF2B5EF4-FFF2-40B4-BE49-F238E27FC236}">
                <a16:creationId xmlns:a16="http://schemas.microsoft.com/office/drawing/2014/main" id="{B6F0C4A7-5D7D-4DE3-1783-71C24CDD4A45}"/>
              </a:ext>
            </a:extLst>
          </p:cNvPr>
          <p:cNvSpPr>
            <a:spLocks noGrp="1"/>
          </p:cNvSpPr>
          <p:nvPr>
            <p:ph type="title"/>
          </p:nvPr>
        </p:nvSpPr>
        <p:spPr/>
        <p:txBody>
          <a:bodyPr>
            <a:normAutofit/>
          </a:bodyPr>
          <a:lstStyle/>
          <a:p>
            <a:r>
              <a:rPr lang="en-US" sz="2800" dirty="0"/>
              <a:t>Community engagement</a:t>
            </a:r>
          </a:p>
        </p:txBody>
      </p:sp>
      <p:pic>
        <p:nvPicPr>
          <p:cNvPr id="5" name="Picture 4" descr="A person standing in front of a group of people sitting in chairs">
            <a:extLst>
              <a:ext uri="{FF2B5EF4-FFF2-40B4-BE49-F238E27FC236}">
                <a16:creationId xmlns:a16="http://schemas.microsoft.com/office/drawing/2014/main" id="{DF612D89-35EA-D0C9-DF5A-ACAFEB7D033B}"/>
              </a:ext>
            </a:extLst>
          </p:cNvPr>
          <p:cNvPicPr>
            <a:picLocks noChangeAspect="1"/>
          </p:cNvPicPr>
          <p:nvPr/>
        </p:nvPicPr>
        <p:blipFill>
          <a:blip r:embed="rId3"/>
          <a:stretch>
            <a:fillRect/>
          </a:stretch>
        </p:blipFill>
        <p:spPr>
          <a:xfrm>
            <a:off x="4917621" y="1828800"/>
            <a:ext cx="4226379" cy="4256314"/>
          </a:xfrm>
          <a:prstGeom prst="rect">
            <a:avLst/>
          </a:prstGeom>
        </p:spPr>
      </p:pic>
    </p:spTree>
    <p:extLst>
      <p:ext uri="{BB962C8B-B14F-4D97-AF65-F5344CB8AC3E}">
        <p14:creationId xmlns:p14="http://schemas.microsoft.com/office/powerpoint/2010/main" val="2542271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0C4A7-5D7D-4DE3-1783-71C24CDD4A45}"/>
              </a:ext>
            </a:extLst>
          </p:cNvPr>
          <p:cNvSpPr>
            <a:spLocks noGrp="1"/>
          </p:cNvSpPr>
          <p:nvPr>
            <p:ph type="title"/>
          </p:nvPr>
        </p:nvSpPr>
        <p:spPr/>
        <p:txBody>
          <a:bodyPr>
            <a:normAutofit/>
          </a:bodyPr>
          <a:lstStyle/>
          <a:p>
            <a:r>
              <a:rPr lang="en-US" sz="2800" dirty="0"/>
              <a:t>Community engagement</a:t>
            </a:r>
          </a:p>
        </p:txBody>
      </p:sp>
      <p:pic>
        <p:nvPicPr>
          <p:cNvPr id="1026" name="Picture 2">
            <a:extLst>
              <a:ext uri="{FF2B5EF4-FFF2-40B4-BE49-F238E27FC236}">
                <a16:creationId xmlns:a16="http://schemas.microsoft.com/office/drawing/2014/main" id="{6C0EECFD-8C80-2367-9704-5020B91DF24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4350" y="1545771"/>
            <a:ext cx="3807279" cy="18832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58A9C7-A5FA-3429-8794-E095A74D2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0800" y="1466232"/>
            <a:ext cx="3242971" cy="19627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posing for a picture">
            <a:extLst>
              <a:ext uri="{FF2B5EF4-FFF2-40B4-BE49-F238E27FC236}">
                <a16:creationId xmlns:a16="http://schemas.microsoft.com/office/drawing/2014/main" id="{1F4AF277-14BC-3828-0461-605FD508D8CB}"/>
              </a:ext>
            </a:extLst>
          </p:cNvPr>
          <p:cNvPicPr>
            <a:picLocks noChangeAspect="1"/>
          </p:cNvPicPr>
          <p:nvPr/>
        </p:nvPicPr>
        <p:blipFill>
          <a:blip r:embed="rId5"/>
          <a:stretch>
            <a:fillRect/>
          </a:stretch>
        </p:blipFill>
        <p:spPr>
          <a:xfrm>
            <a:off x="2282327" y="3650052"/>
            <a:ext cx="4804274" cy="2467718"/>
          </a:xfrm>
          <a:prstGeom prst="rect">
            <a:avLst/>
          </a:prstGeom>
        </p:spPr>
      </p:pic>
    </p:spTree>
    <p:extLst>
      <p:ext uri="{BB962C8B-B14F-4D97-AF65-F5344CB8AC3E}">
        <p14:creationId xmlns:p14="http://schemas.microsoft.com/office/powerpoint/2010/main" val="4198258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230D25-E240-AE88-E45E-C28453A7015C}"/>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US" b="0" dirty="0">
                <a:solidFill>
                  <a:schemeClr val="tx1"/>
                </a:solidFill>
              </a:rPr>
              <a:t>MHSO was awarded a $20,000 GHSA Holiday Impaired Driving Grant powered by Lyft. Ride credit codes were shared on social media.</a:t>
            </a:r>
          </a:p>
          <a:p>
            <a:pPr>
              <a:buFont typeface="Wingdings" panose="05000000000000000000" pitchFamily="2" charset="2"/>
              <a:buChar char="Ø"/>
            </a:pPr>
            <a:endParaRPr lang="en-US" b="0" dirty="0">
              <a:solidFill>
                <a:schemeClr val="tx1"/>
              </a:solidFill>
            </a:endParaRPr>
          </a:p>
          <a:p>
            <a:pPr>
              <a:buFont typeface="Wingdings" panose="05000000000000000000" pitchFamily="2" charset="2"/>
              <a:buChar char="Ø"/>
            </a:pPr>
            <a:r>
              <a:rPr lang="en-US" b="0" dirty="0">
                <a:solidFill>
                  <a:schemeClr val="tx1"/>
                </a:solidFill>
              </a:rPr>
              <a:t>The program provided resources to help MHSO conduct campaigns during the 2023 holiday season encouraging people to make the responsible decision and leave the driving to someone who is sober. </a:t>
            </a:r>
          </a:p>
          <a:p>
            <a:pPr>
              <a:buFont typeface="Wingdings" panose="05000000000000000000" pitchFamily="2" charset="2"/>
              <a:buChar char="Ø"/>
            </a:pPr>
            <a:endParaRPr lang="en-US" b="0" dirty="0">
              <a:solidFill>
                <a:schemeClr val="tx1"/>
              </a:solidFill>
            </a:endParaRPr>
          </a:p>
          <a:p>
            <a:pPr>
              <a:buFont typeface="Wingdings" panose="05000000000000000000" pitchFamily="2" charset="2"/>
              <a:buChar char="Ø"/>
            </a:pPr>
            <a:r>
              <a:rPr lang="en-US" dirty="0"/>
              <a:t>MHSO applied for FFY24 GHSA/ R.org Grant. Included new initiatives (DUI Courts, Green Lab w/ Minority Community, HBCU’s)</a:t>
            </a:r>
            <a:endParaRPr lang="en-US" b="0" dirty="0">
              <a:solidFill>
                <a:schemeClr val="tx1"/>
              </a:solidFill>
            </a:endParaRPr>
          </a:p>
          <a:p>
            <a:pPr>
              <a:buFont typeface="Wingdings" panose="05000000000000000000" pitchFamily="2" charset="2"/>
              <a:buChar char="Ø"/>
            </a:pPr>
            <a:endParaRPr lang="en-US" b="0" dirty="0">
              <a:solidFill>
                <a:schemeClr val="tx1"/>
              </a:solidFill>
            </a:endParaRPr>
          </a:p>
          <a:p>
            <a:endParaRPr lang="en-US" dirty="0"/>
          </a:p>
        </p:txBody>
      </p:sp>
      <p:sp>
        <p:nvSpPr>
          <p:cNvPr id="3" name="Title 2">
            <a:extLst>
              <a:ext uri="{FF2B5EF4-FFF2-40B4-BE49-F238E27FC236}">
                <a16:creationId xmlns:a16="http://schemas.microsoft.com/office/drawing/2014/main" id="{F54DBE1B-B0A2-BD60-4359-06F1AFF1C800}"/>
              </a:ext>
            </a:extLst>
          </p:cNvPr>
          <p:cNvSpPr>
            <a:spLocks noGrp="1"/>
          </p:cNvSpPr>
          <p:nvPr>
            <p:ph type="title"/>
          </p:nvPr>
        </p:nvSpPr>
        <p:spPr/>
        <p:txBody>
          <a:bodyPr>
            <a:normAutofit/>
          </a:bodyPr>
          <a:lstStyle/>
          <a:p>
            <a:r>
              <a:rPr lang="en-US" sz="2800" dirty="0"/>
              <a:t>Impaired driving </a:t>
            </a:r>
          </a:p>
        </p:txBody>
      </p:sp>
    </p:spTree>
    <p:extLst>
      <p:ext uri="{BB962C8B-B14F-4D97-AF65-F5344CB8AC3E}">
        <p14:creationId xmlns:p14="http://schemas.microsoft.com/office/powerpoint/2010/main" val="213483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9E023F-BA8D-E9B0-ED56-1BA475595C9D}"/>
              </a:ext>
            </a:extLst>
          </p:cNvPr>
          <p:cNvSpPr>
            <a:spLocks noGrp="1"/>
          </p:cNvSpPr>
          <p:nvPr>
            <p:ph idx="1"/>
          </p:nvPr>
        </p:nvSpPr>
        <p:spPr>
          <a:xfrm>
            <a:off x="514350" y="1491344"/>
            <a:ext cx="8115300" cy="2143476"/>
          </a:xfrm>
        </p:spPr>
        <p:txBody>
          <a:bodyPr/>
          <a:lstStyle/>
          <a:p>
            <a:pPr>
              <a:buFont typeface="Wingdings" panose="05000000000000000000" pitchFamily="2" charset="2"/>
              <a:buChar char="Ø"/>
            </a:pPr>
            <a:r>
              <a:rPr lang="en-US" sz="2000" b="0" dirty="0">
                <a:solidFill>
                  <a:schemeClr val="tx1"/>
                </a:solidFill>
              </a:rPr>
              <a:t>Ignition Interlock</a:t>
            </a:r>
          </a:p>
          <a:p>
            <a:pPr>
              <a:buFont typeface="Wingdings" panose="05000000000000000000" pitchFamily="2" charset="2"/>
              <a:buChar char="Ø"/>
            </a:pPr>
            <a:r>
              <a:rPr lang="en-US" sz="2000" b="0" dirty="0">
                <a:solidFill>
                  <a:schemeClr val="tx1"/>
                </a:solidFill>
              </a:rPr>
              <a:t>31.3 % of drivers are either strongly or slightly opposed requiring all new cars to have built in technology that won’t let the car start if the driver’s BAC is over the legal limit.  </a:t>
            </a:r>
          </a:p>
          <a:p>
            <a:pPr>
              <a:buFont typeface="Wingdings" panose="05000000000000000000" pitchFamily="2" charset="2"/>
              <a:buChar char="Ø"/>
            </a:pPr>
            <a:r>
              <a:rPr lang="en-US" sz="2000" dirty="0"/>
              <a:t>Oral fluid testing devices</a:t>
            </a:r>
            <a:endParaRPr lang="en-US" sz="2000" b="0" dirty="0">
              <a:solidFill>
                <a:schemeClr val="tx1"/>
              </a:solidFill>
            </a:endParaRPr>
          </a:p>
          <a:p>
            <a:pPr marL="0" indent="0">
              <a:buNone/>
            </a:pPr>
            <a:endParaRPr lang="en-US" dirty="0"/>
          </a:p>
        </p:txBody>
      </p:sp>
      <p:sp>
        <p:nvSpPr>
          <p:cNvPr id="3" name="Title 2">
            <a:extLst>
              <a:ext uri="{FF2B5EF4-FFF2-40B4-BE49-F238E27FC236}">
                <a16:creationId xmlns:a16="http://schemas.microsoft.com/office/drawing/2014/main" id="{611402FC-F715-3AE6-C731-08DBFBE11931}"/>
              </a:ext>
            </a:extLst>
          </p:cNvPr>
          <p:cNvSpPr>
            <a:spLocks noGrp="1"/>
          </p:cNvSpPr>
          <p:nvPr>
            <p:ph type="title"/>
          </p:nvPr>
        </p:nvSpPr>
        <p:spPr>
          <a:xfrm>
            <a:off x="514350" y="478971"/>
            <a:ext cx="6457950" cy="838200"/>
          </a:xfrm>
        </p:spPr>
        <p:txBody>
          <a:bodyPr>
            <a:noAutofit/>
          </a:bodyPr>
          <a:lstStyle/>
          <a:p>
            <a:r>
              <a:rPr lang="en-US" sz="2800" dirty="0"/>
              <a:t>Impaired driving: vehicle engineering technologies </a:t>
            </a:r>
          </a:p>
        </p:txBody>
      </p:sp>
      <p:pic>
        <p:nvPicPr>
          <p:cNvPr id="4" name="Picture 3">
            <a:extLst>
              <a:ext uri="{FF2B5EF4-FFF2-40B4-BE49-F238E27FC236}">
                <a16:creationId xmlns:a16="http://schemas.microsoft.com/office/drawing/2014/main" id="{A5BF23FB-E622-BAAA-DE0D-9E55620E7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44" y="3870375"/>
            <a:ext cx="4476853" cy="21434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8E50484-E44C-FA54-3119-3DA3D390DC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643" y="3699100"/>
            <a:ext cx="3643313"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213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013E4D-7F45-CE21-53CC-CD46FD6F05CF}"/>
              </a:ext>
            </a:extLst>
          </p:cNvPr>
          <p:cNvSpPr>
            <a:spLocks noGrp="1"/>
          </p:cNvSpPr>
          <p:nvPr>
            <p:ph type="title"/>
          </p:nvPr>
        </p:nvSpPr>
        <p:spPr/>
        <p:txBody>
          <a:bodyPr>
            <a:normAutofit/>
          </a:bodyPr>
          <a:lstStyle/>
          <a:p>
            <a:r>
              <a:rPr lang="en-US" sz="2800" dirty="0"/>
              <a:t>Impaired Driving: Infrastructure </a:t>
            </a:r>
          </a:p>
        </p:txBody>
      </p:sp>
      <p:pic>
        <p:nvPicPr>
          <p:cNvPr id="5" name="Content Placeholder 4">
            <a:extLst>
              <a:ext uri="{FF2B5EF4-FFF2-40B4-BE49-F238E27FC236}">
                <a16:creationId xmlns:a16="http://schemas.microsoft.com/office/drawing/2014/main" id="{879ED700-9146-471E-99BD-0BA0EA24526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21060" y="2905919"/>
            <a:ext cx="3884839" cy="2917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B905CA-299C-427D-A4AE-EE48598D83CD}"/>
              </a:ext>
            </a:extLst>
          </p:cNvPr>
          <p:cNvSpPr txBox="1"/>
          <p:nvPr/>
        </p:nvSpPr>
        <p:spPr>
          <a:xfrm>
            <a:off x="481692" y="1577862"/>
            <a:ext cx="4679497" cy="3170099"/>
          </a:xfrm>
          <a:prstGeom prst="rect">
            <a:avLst/>
          </a:prstGeom>
          <a:noFill/>
        </p:spPr>
        <p:txBody>
          <a:bodyPr wrap="square">
            <a:spAutoFit/>
          </a:bodyPr>
          <a:lstStyle/>
          <a:p>
            <a:pPr>
              <a:buFont typeface="Wingdings" panose="05000000000000000000" pitchFamily="2" charset="2"/>
              <a:buChar char="Ø"/>
            </a:pPr>
            <a:r>
              <a:rPr lang="en-US" sz="2000" b="0" dirty="0">
                <a:solidFill>
                  <a:schemeClr val="tx1"/>
                </a:solidFill>
              </a:rPr>
              <a:t>Improve roadway environments and support systemwide countermeasures engineering treatments, and planning.</a:t>
            </a:r>
          </a:p>
          <a:p>
            <a:endParaRPr lang="en-US" sz="2000" b="0" dirty="0">
              <a:solidFill>
                <a:schemeClr val="tx1"/>
              </a:solidFill>
            </a:endParaRPr>
          </a:p>
          <a:p>
            <a:pPr>
              <a:buFont typeface="Wingdings" panose="05000000000000000000" pitchFamily="2" charset="2"/>
              <a:buChar char="Ø"/>
            </a:pPr>
            <a:r>
              <a:rPr lang="en-US" sz="2000" b="0" dirty="0">
                <a:solidFill>
                  <a:schemeClr val="tx1"/>
                </a:solidFill>
              </a:rPr>
              <a:t>Increase signage on roadways announcing DUI enforcement areas</a:t>
            </a:r>
          </a:p>
          <a:p>
            <a:r>
              <a:rPr lang="en-US" sz="2000" b="0" dirty="0">
                <a:solidFill>
                  <a:schemeClr val="tx1"/>
                </a:solidFill>
              </a:rPr>
              <a:t> </a:t>
            </a:r>
          </a:p>
          <a:p>
            <a:pPr>
              <a:buFont typeface="Wingdings" panose="05000000000000000000" pitchFamily="2" charset="2"/>
              <a:buChar char="Ø"/>
            </a:pPr>
            <a:r>
              <a:rPr lang="en-US" sz="2000" b="0" dirty="0">
                <a:solidFill>
                  <a:schemeClr val="tx1"/>
                </a:solidFill>
              </a:rPr>
              <a:t>Coordinating other activities to increase the visibility of DUI activities. </a:t>
            </a:r>
          </a:p>
        </p:txBody>
      </p:sp>
    </p:spTree>
    <p:extLst>
      <p:ext uri="{BB962C8B-B14F-4D97-AF65-F5344CB8AC3E}">
        <p14:creationId xmlns:p14="http://schemas.microsoft.com/office/powerpoint/2010/main" val="3999339180"/>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ctr">
          <a:defRPr sz="4000" b="1" i="1" dirty="0">
            <a:solidFill>
              <a:srgbClr val="A30B33"/>
            </a:solidFill>
            <a:latin typeface="Nunito Sans ExtraBold" panose="00000900000000000000" pitchFamily="2" charset="0"/>
          </a:defRPr>
        </a:defPPr>
      </a:lstStyle>
    </a:txDef>
  </a:objectDefaults>
  <a:extraClrSchemeLst/>
  <a:extLst>
    <a:ext uri="{05A4C25C-085E-4340-85A3-A5531E510DB2}">
      <thm15:themeFamily xmlns:thm15="http://schemas.microsoft.com/office/thememl/2012/main" name="CCMTA 2018_MDOT MVA Presentation_Safety Recall Pilot" id="{E7BE3E7A-C848-4897-892B-512A8B603BBE}" vid="{BBD22D58-B307-436A-AB77-0A96B1D955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2189CDE60AC14B945B55809D2416D2" ma:contentTypeVersion="1" ma:contentTypeDescription="Create a new document." ma:contentTypeScope="" ma:versionID="74213507b169085fe65fdfa4e4a321d1">
  <xsd:schema xmlns:xsd="http://www.w3.org/2001/XMLSchema" xmlns:xs="http://www.w3.org/2001/XMLSchema" xmlns:p="http://schemas.microsoft.com/office/2006/metadata/properties" xmlns:ns2="536ebd59-2796-4f15-aeab-9ee507f791e4" targetNamespace="http://schemas.microsoft.com/office/2006/metadata/properties" ma:root="true" ma:fieldsID="9e6d26d933511af63957cba6a87f0829" ns2:_="">
    <xsd:import namespace="536ebd59-2796-4f15-aeab-9ee507f791e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6ebd59-2796-4f15-aeab-9ee507f791e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264638-BBB6-49FE-BDCA-51E517B1CA01}">
  <ds:schemaRefs>
    <ds:schemaRef ds:uri="http://schemas.microsoft.com/sharepoint/v3/contenttype/forms"/>
  </ds:schemaRefs>
</ds:datastoreItem>
</file>

<file path=customXml/itemProps2.xml><?xml version="1.0" encoding="utf-8"?>
<ds:datastoreItem xmlns:ds="http://schemas.openxmlformats.org/officeDocument/2006/customXml" ds:itemID="{CE1C1386-631E-426A-82B6-371C44F0035D}">
  <ds:schemaRefs>
    <ds:schemaRef ds:uri="http://purl.org/dc/elements/1.1/"/>
    <ds:schemaRef ds:uri="http://schemas.microsoft.com/office/2006/metadata/properties"/>
    <ds:schemaRef ds:uri="http://schemas.microsoft.com/office/2006/documentManagement/types"/>
    <ds:schemaRef ds:uri="http://purl.org/dc/terms/"/>
    <ds:schemaRef ds:uri="536ebd59-2796-4f15-aeab-9ee507f791e4"/>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2B21AC9-DBC5-4102-94D6-1398D12A4F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6ebd59-2796-4f15-aeab-9ee507f791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3835</TotalTime>
  <Words>752</Words>
  <Application>Microsoft Office PowerPoint</Application>
  <PresentationFormat>On-screen Show (4:3)</PresentationFormat>
  <Paragraphs>81</Paragraphs>
  <Slides>13</Slides>
  <Notes>5</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Vapor Trail</vt:lpstr>
      <vt:lpstr>Impaired driving eat update </vt:lpstr>
      <vt:lpstr>Impaired driving: data </vt:lpstr>
      <vt:lpstr>Impaired driving: enforcement</vt:lpstr>
      <vt:lpstr>Impaired driving: enforcement training </vt:lpstr>
      <vt:lpstr>Community engagement</vt:lpstr>
      <vt:lpstr>Community engagement</vt:lpstr>
      <vt:lpstr>Impaired driving </vt:lpstr>
      <vt:lpstr>Impaired driving: vehicle engineering technologies </vt:lpstr>
      <vt:lpstr>Impaired Driving: Infrastructure </vt:lpstr>
      <vt:lpstr>IMPAIRED DRIVING: LEGISLATION </vt:lpstr>
      <vt:lpstr>IMPAIRED DRIVING: LEGISLATION </vt:lpstr>
      <vt:lpstr>Impaired driving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Vehicle Safety Recall Pilot Program</dc:title>
  <dc:creator>Megan Jansen</dc:creator>
  <cp:lastModifiedBy>Clifford Jacobs</cp:lastModifiedBy>
  <cp:revision>61</cp:revision>
  <cp:lastPrinted>2019-07-29T13:48:38Z</cp:lastPrinted>
  <dcterms:created xsi:type="dcterms:W3CDTF">2018-11-27T17:46:13Z</dcterms:created>
  <dcterms:modified xsi:type="dcterms:W3CDTF">2024-03-22T13:14:10Z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0x0101003A2189CDE60AC14B945B55809D2416D2</vt:lpwstr>
  </property>
</Properties>
</file>